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9"/>
  </p:notesMasterIdLst>
  <p:sldIdLst>
    <p:sldId id="309" r:id="rId2"/>
    <p:sldId id="292" r:id="rId3"/>
    <p:sldId id="520" r:id="rId4"/>
    <p:sldId id="260" r:id="rId5"/>
    <p:sldId id="498" r:id="rId6"/>
    <p:sldId id="499" r:id="rId7"/>
    <p:sldId id="500" r:id="rId8"/>
    <p:sldId id="301" r:id="rId9"/>
    <p:sldId id="303" r:id="rId10"/>
    <p:sldId id="501" r:id="rId11"/>
    <p:sldId id="502" r:id="rId12"/>
    <p:sldId id="503" r:id="rId13"/>
    <p:sldId id="268" r:id="rId14"/>
    <p:sldId id="304" r:id="rId15"/>
    <p:sldId id="305" r:id="rId16"/>
    <p:sldId id="504" r:id="rId17"/>
    <p:sldId id="306" r:id="rId18"/>
    <p:sldId id="307" r:id="rId19"/>
    <p:sldId id="505" r:id="rId20"/>
    <p:sldId id="506" r:id="rId21"/>
    <p:sldId id="507" r:id="rId22"/>
    <p:sldId id="508" r:id="rId23"/>
    <p:sldId id="509" r:id="rId24"/>
    <p:sldId id="524" r:id="rId25"/>
    <p:sldId id="311" r:id="rId26"/>
    <p:sldId id="312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313" r:id="rId35"/>
    <p:sldId id="314" r:id="rId36"/>
    <p:sldId id="315" r:id="rId37"/>
    <p:sldId id="316" r:id="rId38"/>
    <p:sldId id="317" r:id="rId39"/>
    <p:sldId id="518" r:id="rId40"/>
    <p:sldId id="517" r:id="rId41"/>
    <p:sldId id="519" r:id="rId42"/>
    <p:sldId id="525" r:id="rId43"/>
    <p:sldId id="526" r:id="rId44"/>
    <p:sldId id="527" r:id="rId45"/>
    <p:sldId id="332" r:id="rId46"/>
    <p:sldId id="333" r:id="rId47"/>
    <p:sldId id="427" r:id="rId48"/>
    <p:sldId id="528" r:id="rId49"/>
    <p:sldId id="529" r:id="rId50"/>
    <p:sldId id="530" r:id="rId51"/>
    <p:sldId id="335" r:id="rId52"/>
    <p:sldId id="531" r:id="rId53"/>
    <p:sldId id="428" r:id="rId54"/>
    <p:sldId id="337" r:id="rId55"/>
    <p:sldId id="429" r:id="rId56"/>
    <p:sldId id="532" r:id="rId57"/>
    <p:sldId id="533" r:id="rId58"/>
    <p:sldId id="534" r:id="rId59"/>
    <p:sldId id="535" r:id="rId60"/>
    <p:sldId id="339" r:id="rId61"/>
    <p:sldId id="340" r:id="rId62"/>
    <p:sldId id="430" r:id="rId63"/>
    <p:sldId id="536" r:id="rId64"/>
    <p:sldId id="537" r:id="rId65"/>
    <p:sldId id="343" r:id="rId66"/>
    <p:sldId id="432" r:id="rId67"/>
    <p:sldId id="538" r:id="rId68"/>
    <p:sldId id="433" r:id="rId69"/>
    <p:sldId id="539" r:id="rId70"/>
    <p:sldId id="540" r:id="rId71"/>
    <p:sldId id="541" r:id="rId72"/>
    <p:sldId id="348" r:id="rId73"/>
    <p:sldId id="435" r:id="rId74"/>
    <p:sldId id="350" r:id="rId75"/>
    <p:sldId id="436" r:id="rId76"/>
    <p:sldId id="356" r:id="rId77"/>
    <p:sldId id="357" r:id="rId78"/>
    <p:sldId id="542" r:id="rId79"/>
    <p:sldId id="543" r:id="rId80"/>
    <p:sldId id="359" r:id="rId81"/>
    <p:sldId id="544" r:id="rId82"/>
    <p:sldId id="438" r:id="rId83"/>
    <p:sldId id="362" r:id="rId84"/>
    <p:sldId id="363" r:id="rId85"/>
    <p:sldId id="545" r:id="rId86"/>
    <p:sldId id="546" r:id="rId87"/>
    <p:sldId id="365" r:id="rId88"/>
    <p:sldId id="366" r:id="rId89"/>
    <p:sldId id="547" r:id="rId90"/>
    <p:sldId id="548" r:id="rId91"/>
    <p:sldId id="549" r:id="rId92"/>
    <p:sldId id="550" r:id="rId93"/>
    <p:sldId id="551" r:id="rId94"/>
    <p:sldId id="367" r:id="rId95"/>
    <p:sldId id="368" r:id="rId96"/>
    <p:sldId id="370" r:id="rId97"/>
    <p:sldId id="371" r:id="rId98"/>
    <p:sldId id="372" r:id="rId99"/>
    <p:sldId id="373" r:id="rId100"/>
    <p:sldId id="598" r:id="rId101"/>
    <p:sldId id="375" r:id="rId102"/>
    <p:sldId id="376" r:id="rId103"/>
    <p:sldId id="552" r:id="rId104"/>
    <p:sldId id="377" r:id="rId105"/>
    <p:sldId id="553" r:id="rId106"/>
    <p:sldId id="554" r:id="rId107"/>
    <p:sldId id="379" r:id="rId108"/>
    <p:sldId id="380" r:id="rId109"/>
    <p:sldId id="381" r:id="rId110"/>
    <p:sldId id="382" r:id="rId111"/>
    <p:sldId id="555" r:id="rId112"/>
    <p:sldId id="383" r:id="rId113"/>
    <p:sldId id="384" r:id="rId114"/>
    <p:sldId id="385" r:id="rId115"/>
    <p:sldId id="386" r:id="rId116"/>
    <p:sldId id="556" r:id="rId117"/>
    <p:sldId id="557" r:id="rId118"/>
    <p:sldId id="387" r:id="rId119"/>
    <p:sldId id="388" r:id="rId120"/>
    <p:sldId id="558" r:id="rId121"/>
    <p:sldId id="389" r:id="rId122"/>
    <p:sldId id="390" r:id="rId123"/>
    <p:sldId id="559" r:id="rId124"/>
    <p:sldId id="391" r:id="rId125"/>
    <p:sldId id="392" r:id="rId126"/>
    <p:sldId id="561" r:id="rId127"/>
    <p:sldId id="394" r:id="rId128"/>
    <p:sldId id="395" r:id="rId129"/>
    <p:sldId id="560" r:id="rId130"/>
    <p:sldId id="562" r:id="rId131"/>
    <p:sldId id="563" r:id="rId132"/>
    <p:sldId id="396" r:id="rId133"/>
    <p:sldId id="397" r:id="rId134"/>
    <p:sldId id="564" r:id="rId135"/>
    <p:sldId id="565" r:id="rId136"/>
    <p:sldId id="566" r:id="rId137"/>
    <p:sldId id="398" r:id="rId138"/>
    <p:sldId id="399" r:id="rId139"/>
    <p:sldId id="567" r:id="rId140"/>
    <p:sldId id="568" r:id="rId141"/>
    <p:sldId id="400" r:id="rId142"/>
    <p:sldId id="401" r:id="rId143"/>
    <p:sldId id="569" r:id="rId144"/>
    <p:sldId id="570" r:id="rId145"/>
    <p:sldId id="571" r:id="rId146"/>
    <p:sldId id="572" r:id="rId147"/>
    <p:sldId id="403" r:id="rId148"/>
    <p:sldId id="404" r:id="rId149"/>
    <p:sldId id="573" r:id="rId150"/>
    <p:sldId id="574" r:id="rId151"/>
    <p:sldId id="575" r:id="rId152"/>
    <p:sldId id="576" r:id="rId153"/>
    <p:sldId id="405" r:id="rId154"/>
    <p:sldId id="406" r:id="rId155"/>
    <p:sldId id="577" r:id="rId156"/>
    <p:sldId id="578" r:id="rId157"/>
    <p:sldId id="407" r:id="rId158"/>
    <p:sldId id="408" r:id="rId159"/>
    <p:sldId id="579" r:id="rId160"/>
    <p:sldId id="580" r:id="rId161"/>
    <p:sldId id="581" r:id="rId162"/>
    <p:sldId id="582" r:id="rId163"/>
    <p:sldId id="583" r:id="rId164"/>
    <p:sldId id="584" r:id="rId165"/>
    <p:sldId id="411" r:id="rId166"/>
    <p:sldId id="412" r:id="rId167"/>
    <p:sldId id="585" r:id="rId168"/>
    <p:sldId id="586" r:id="rId169"/>
    <p:sldId id="414" r:id="rId170"/>
    <p:sldId id="415" r:id="rId171"/>
    <p:sldId id="416" r:id="rId172"/>
    <p:sldId id="587" r:id="rId173"/>
    <p:sldId id="588" r:id="rId174"/>
    <p:sldId id="589" r:id="rId175"/>
    <p:sldId id="590" r:id="rId176"/>
    <p:sldId id="591" r:id="rId177"/>
    <p:sldId id="419" r:id="rId178"/>
    <p:sldId id="420" r:id="rId179"/>
    <p:sldId id="421" r:id="rId180"/>
    <p:sldId id="422" r:id="rId181"/>
    <p:sldId id="424" r:id="rId182"/>
    <p:sldId id="425" r:id="rId183"/>
    <p:sldId id="592" r:id="rId184"/>
    <p:sldId id="444" r:id="rId185"/>
    <p:sldId id="593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594" r:id="rId194"/>
    <p:sldId id="595" r:id="rId195"/>
    <p:sldId id="596" r:id="rId196"/>
    <p:sldId id="597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9" r:id="rId214"/>
    <p:sldId id="470" r:id="rId215"/>
    <p:sldId id="471" r:id="rId216"/>
    <p:sldId id="472" r:id="rId217"/>
    <p:sldId id="345" r:id="rId218"/>
  </p:sldIdLst>
  <p:sldSz cx="12192000" cy="6858000"/>
  <p:notesSz cx="6954838" cy="9309100"/>
  <p:embeddedFontLst>
    <p:embeddedFont>
      <p:font typeface="Roboto" panose="02000000000000000000" pitchFamily="2" charset="0"/>
      <p:regular r:id="rId220"/>
      <p:bold r:id="rId221"/>
      <p:italic r:id="rId222"/>
      <p:boldItalic r:id="rId223"/>
    </p:embeddedFont>
    <p:embeddedFont>
      <p:font typeface="Roboto Condensed" panose="02000000000000000000" pitchFamily="2" charset="0"/>
      <p:regular r:id="rId224"/>
      <p:bold r:id="rId225"/>
      <p:italic r:id="rId226"/>
      <p:boldItalic r:id="rId227"/>
    </p:embeddedFont>
    <p:embeddedFont>
      <p:font typeface="Roboto Condensed Light" panose="02000000000000000000" pitchFamily="2" charset="0"/>
      <p:regular r:id="rId228"/>
      <p:bold r:id="rId229"/>
      <p:italic r:id="rId230"/>
      <p:boldItalic r:id="rId231"/>
    </p:embeddedFont>
    <p:embeddedFont>
      <p:font typeface="Wingdings 2" panose="05020102010507070707" pitchFamily="18" charset="2"/>
      <p:regular r:id="rId232"/>
    </p:embeddedFont>
    <p:embeddedFont>
      <p:font typeface="Wingdings 3" panose="05040102010807070707" pitchFamily="18" charset="2"/>
      <p:regular r:id="rId2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I9vS8oaCA/KQtXqTK40iQ==" hashData="2C8Hk4T1L1BJh+84ZlpJPKeSY0Apq2q0sU1HBua9lipo9j20Yv86PIyGpVOxLRnjLvjzO/rmyghFAhE+bQzrU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673BB7"/>
    <a:srgbClr val="607D8B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76" autoAdjust="0"/>
    <p:restoredTop sz="94660"/>
  </p:normalViewPr>
  <p:slideViewPr>
    <p:cSldViewPr snapToGrid="0">
      <p:cViewPr varScale="1">
        <p:scale>
          <a:sx n="69" d="100"/>
          <a:sy n="69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font" Target="fonts/font9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font" Target="fonts/font10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notesMaster" Target="notesMasters/notesMaster1.xml"/><Relationship Id="rId230" Type="http://schemas.openxmlformats.org/officeDocument/2006/relationships/font" Target="fonts/font11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1.fntdata"/><Relationship Id="rId225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font" Target="fonts/font12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2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font" Target="fonts/font1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font" Target="fonts/font14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4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5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8.jp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413B36-219A-6A4B-B19A-9A431CAD363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2133138-8710-3144-B6FF-7BAD8E03015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E1DFB0-4E25-E240-AFAB-E2FFAFAFF7C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D25652-B7DB-8948-B3FE-C739B97C76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9 – Unix/Linux Operating System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CD1A10-3A74-4549-A05D-BC8C817483AE}"/>
              </a:ext>
            </a:extLst>
          </p:cNvPr>
          <p:cNvGrpSpPr/>
          <p:nvPr userDrawn="1"/>
        </p:nvGrpSpPr>
        <p:grpSpPr>
          <a:xfrm>
            <a:off x="10133682" y="861192"/>
            <a:ext cx="1927138" cy="833605"/>
            <a:chOff x="10133682" y="5744657"/>
            <a:chExt cx="1927138" cy="8336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C86CF0-AD89-5D42-BFDE-38B7B0AF79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3682" y="5799487"/>
              <a:ext cx="1832503" cy="77877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AED240-2401-E44A-8023-33DCE9F137CD}"/>
                </a:ext>
              </a:extLst>
            </p:cNvPr>
            <p:cNvSpPr/>
            <p:nvPr userDrawn="1"/>
          </p:nvSpPr>
          <p:spPr>
            <a:xfrm>
              <a:off x="10133682" y="5744657"/>
              <a:ext cx="1927138" cy="82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FD7DE4-4123-BD44-BDD7-E09F4FE1B9A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9 </a:t>
                      </a:r>
                      <a:r>
                        <a:rPr lang="en-IN" sz="1400" b="1" kern="120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– </a:t>
                      </a:r>
                      <a:r>
                        <a:rPr lang="en-IN" sz="1400" b="1" kern="1200" baseline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Unix </a:t>
                      </a:r>
                      <a:r>
                        <a:rPr lang="en-IN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Shell Script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5740400" y="65136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A45EBD-8D63-744F-95D7-614B58F7FE07}"/>
              </a:ext>
            </a:extLst>
          </p:cNvPr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22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6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Firoz A. Sherasiya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#2301CS601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Unix/Linux Operating System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Autofit/>
          </a:bodyPr>
          <a:lstStyle>
            <a:lvl1pPr>
              <a:defRPr lang="en-US" sz="40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1B05074-93C7-AD4A-953C-558A20CA79A7}"/>
              </a:ext>
            </a:extLst>
          </p:cNvPr>
          <p:cNvGrpSpPr/>
          <p:nvPr userDrawn="1"/>
        </p:nvGrpSpPr>
        <p:grpSpPr>
          <a:xfrm>
            <a:off x="10133682" y="5744657"/>
            <a:ext cx="1927138" cy="833605"/>
            <a:chOff x="10133682" y="5744657"/>
            <a:chExt cx="1927138" cy="833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FF961B-BF19-B54F-BBD0-6CB0CBD9C8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3682" y="5799487"/>
              <a:ext cx="1832503" cy="7787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E95D2C-C654-D84D-B37D-27B73CDE726E}"/>
                </a:ext>
              </a:extLst>
            </p:cNvPr>
            <p:cNvSpPr/>
            <p:nvPr userDrawn="1"/>
          </p:nvSpPr>
          <p:spPr>
            <a:xfrm>
              <a:off x="10133682" y="5744657"/>
              <a:ext cx="1927138" cy="82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9 – Unix/Linux Operating System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634A4-1A06-C94D-89DC-CA5D097809F2}"/>
              </a:ext>
            </a:extLst>
          </p:cNvPr>
          <p:cNvGrpSpPr/>
          <p:nvPr userDrawn="1"/>
        </p:nvGrpSpPr>
        <p:grpSpPr>
          <a:xfrm>
            <a:off x="131179" y="5746278"/>
            <a:ext cx="1927138" cy="833605"/>
            <a:chOff x="10133682" y="5744657"/>
            <a:chExt cx="1927138" cy="8336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40083E9-846B-7144-9F3D-FE6813C4FB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3682" y="5799487"/>
              <a:ext cx="1832503" cy="77877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7B90B1-EF0C-484B-A957-6C349BDF43CB}"/>
                </a:ext>
              </a:extLst>
            </p:cNvPr>
            <p:cNvSpPr/>
            <p:nvPr userDrawn="1"/>
          </p:nvSpPr>
          <p:spPr>
            <a:xfrm>
              <a:off x="10133682" y="5744657"/>
              <a:ext cx="1927138" cy="82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D0483C-4CA4-C241-8FB1-927B97855478}"/>
              </a:ext>
            </a:extLst>
          </p:cNvPr>
          <p:cNvGrpSpPr/>
          <p:nvPr userDrawn="1"/>
        </p:nvGrpSpPr>
        <p:grpSpPr>
          <a:xfrm>
            <a:off x="9506678" y="5774875"/>
            <a:ext cx="2554142" cy="828000"/>
            <a:chOff x="131178" y="5775961"/>
            <a:chExt cx="2530238" cy="8202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AF5965D-4299-C442-A4B0-8AB413D458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F6006D-8831-A74D-B491-053A0B33753F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  <p:sldLayoutId id="2147483694" r:id="rId24"/>
    <p:sldLayoutId id="214748369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992436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- 9</a:t>
            </a:r>
            <a:r>
              <a:rPr lang="en-US" dirty="0"/>
              <a:t> </a:t>
            </a:r>
            <a:br>
              <a:rPr lang="en-US" dirty="0"/>
            </a:br>
            <a:r>
              <a:rPr lang="en-IN" dirty="0">
                <a:effectLst/>
              </a:rPr>
              <a:t>Unix Commands 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&amp; Shell Script</a:t>
            </a:r>
            <a:br>
              <a:rPr lang="en-IN" dirty="0">
                <a:effectLst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Firoz A. Sherasiya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(OS)</a:t>
            </a:r>
          </a:p>
          <a:p>
            <a:r>
              <a:rPr lang="en-US" dirty="0"/>
              <a:t>DU # 2301CS601</a:t>
            </a:r>
          </a:p>
        </p:txBody>
      </p:sp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C4F7D1AB-8560-4656-B5D1-E77BE2216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951" y="5208199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ls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449676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71718">
                  <a:extLst>
                    <a:ext uri="{9D8B030D-6E8A-4147-A177-3AD203B41FA5}">
                      <a16:colId xmlns:a16="http://schemas.microsoft.com/office/drawing/2014/main" val="3222186546"/>
                    </a:ext>
                  </a:extLst>
                </a:gridCol>
                <a:gridCol w="6787082">
                  <a:extLst>
                    <a:ext uri="{9D8B030D-6E8A-4147-A177-3AD203B41FA5}">
                      <a16:colId xmlns:a16="http://schemas.microsoft.com/office/drawing/2014/main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To show long listing information about the file/directory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0"/>
          <a:stretch/>
        </p:blipFill>
        <p:spPr>
          <a:xfrm>
            <a:off x="127034" y="1343501"/>
            <a:ext cx="8763000" cy="130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77F5A-3890-6642-B03C-F9D2E39F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4" y="2650925"/>
            <a:ext cx="8763000" cy="34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E07C-7092-5449-B189-1CA69EC8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chmod</a:t>
            </a:r>
            <a:r>
              <a:rPr lang="en-US" sz="3600" dirty="0"/>
              <a:t> </a:t>
            </a:r>
            <a:r>
              <a:rPr lang="en-US" sz="3600" b="0" dirty="0"/>
              <a:t>Command Example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1084-7407-644E-8D8E-0FE4ED9BC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2D3748"/>
                </a:solidFill>
                <a:latin typeface="Roboto" pitchFamily="2" charset="0"/>
              </a:rPr>
              <a:t>Each write, read, and execute permissions have following number value:</a:t>
            </a:r>
          </a:p>
          <a:p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858A705-B46E-D54D-A221-838676DAF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3429000"/>
            <a:ext cx="6400800" cy="18669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318E1E-5CCE-0846-8E05-54E16AFA7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61362"/>
              </p:ext>
            </p:extLst>
          </p:nvPr>
        </p:nvGraphicFramePr>
        <p:xfrm>
          <a:off x="131179" y="1318590"/>
          <a:ext cx="1348916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13385">
                  <a:extLst>
                    <a:ext uri="{9D8B030D-6E8A-4147-A177-3AD203B41FA5}">
                      <a16:colId xmlns:a16="http://schemas.microsoft.com/office/drawing/2014/main" val="1678587453"/>
                    </a:ext>
                  </a:extLst>
                </a:gridCol>
                <a:gridCol w="935531">
                  <a:extLst>
                    <a:ext uri="{9D8B030D-6E8A-4147-A177-3AD203B41FA5}">
                      <a16:colId xmlns:a16="http://schemas.microsoft.com/office/drawing/2014/main" val="52203743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owner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652516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g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group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27185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others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53223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all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3833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FB30C-4A3E-A74C-9898-2D39B165A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74694"/>
              </p:ext>
            </p:extLst>
          </p:nvPr>
        </p:nvGraphicFramePr>
        <p:xfrm>
          <a:off x="1555812" y="1318590"/>
          <a:ext cx="2378135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06803">
                  <a:extLst>
                    <a:ext uri="{9D8B030D-6E8A-4147-A177-3AD203B41FA5}">
                      <a16:colId xmlns:a16="http://schemas.microsoft.com/office/drawing/2014/main" val="1678587453"/>
                    </a:ext>
                  </a:extLst>
                </a:gridCol>
                <a:gridCol w="671332">
                  <a:extLst>
                    <a:ext uri="{9D8B030D-6E8A-4147-A177-3AD203B41FA5}">
                      <a16:colId xmlns:a16="http://schemas.microsoft.com/office/drawing/2014/main" val="52203743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r (read)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4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652516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w (write) </a:t>
                      </a:r>
                      <a:r>
                        <a:rPr lang="en-US" sz="2000" b="0" dirty="0">
                          <a:latin typeface="+mn-lt"/>
                        </a:rPr>
                        <a:t>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27185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x (execute)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1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53223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no permissions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383380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C44A98-9579-0D40-9827-ED5B46131603}"/>
              </a:ext>
            </a:extLst>
          </p:cNvPr>
          <p:cNvCxnSpPr>
            <a:cxnSpLocks/>
          </p:cNvCxnSpPr>
          <p:nvPr/>
        </p:nvCxnSpPr>
        <p:spPr>
          <a:xfrm>
            <a:off x="131179" y="5084004"/>
            <a:ext cx="1005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514" y="781520"/>
            <a:ext cx="8385176" cy="559011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4D7A5C-01E2-AB40-B067-2D1F938D08C3}"/>
              </a:ext>
            </a:extLst>
          </p:cNvPr>
          <p:cNvCxnSpPr>
            <a:cxnSpLocks/>
          </p:cNvCxnSpPr>
          <p:nvPr/>
        </p:nvCxnSpPr>
        <p:spPr>
          <a:xfrm>
            <a:off x="90513" y="3322137"/>
            <a:ext cx="11405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A4AD26-5276-8248-9336-5CA99A5E5EE8}"/>
              </a:ext>
            </a:extLst>
          </p:cNvPr>
          <p:cNvCxnSpPr>
            <a:cxnSpLocks/>
          </p:cNvCxnSpPr>
          <p:nvPr/>
        </p:nvCxnSpPr>
        <p:spPr>
          <a:xfrm>
            <a:off x="90513" y="5398333"/>
            <a:ext cx="11405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7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chown</a:t>
            </a:r>
            <a:r>
              <a:rPr lang="en-US" sz="36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(change owner) </a:t>
            </a:r>
            <a:r>
              <a:rPr lang="en-US" sz="36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err="1"/>
              <a:t>chown</a:t>
            </a:r>
            <a:r>
              <a:rPr lang="en-US" dirty="0"/>
              <a:t> command changes ownership of files and directories in a Linux filesystem.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chown</a:t>
            </a:r>
            <a:r>
              <a:rPr lang="en-US" dirty="0"/>
              <a:t> [OPTIONS] USER[:GROUP] FILE(s)</a:t>
            </a: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729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D548-E912-274B-A09F-69B26F01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 err="1">
                <a:solidFill>
                  <a:sysClr val="windowText" lastClr="000000"/>
                </a:solidFill>
              </a:rPr>
              <a:t>chown</a:t>
            </a:r>
            <a:r>
              <a:rPr lang="en-US" sz="4000" kern="0" dirty="0">
                <a:solidFill>
                  <a:sysClr val="windowText" lastClr="000000"/>
                </a:solidFill>
              </a:rPr>
              <a:t> </a:t>
            </a:r>
            <a:r>
              <a:rPr lang="en-US" sz="4000" b="0" kern="0" dirty="0">
                <a:solidFill>
                  <a:sysClr val="windowText" lastClr="000000"/>
                </a:solidFill>
              </a:rPr>
              <a:t>Command Example</a:t>
            </a:r>
            <a:endParaRPr lang="en-US" b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3E366-784C-A141-81A5-10B36C440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1F7EB-F04B-174B-B2A9-B8CAAC913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8643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F6D288-904B-6A46-BADD-AE80272BAF3E}"/>
              </a:ext>
            </a:extLst>
          </p:cNvPr>
          <p:cNvCxnSpPr>
            <a:cxnSpLocks/>
          </p:cNvCxnSpPr>
          <p:nvPr/>
        </p:nvCxnSpPr>
        <p:spPr>
          <a:xfrm>
            <a:off x="1606288" y="4488558"/>
            <a:ext cx="1689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C40333-20CF-4542-B07C-A6638A6E7610}"/>
              </a:ext>
            </a:extLst>
          </p:cNvPr>
          <p:cNvCxnSpPr>
            <a:cxnSpLocks/>
          </p:cNvCxnSpPr>
          <p:nvPr/>
        </p:nvCxnSpPr>
        <p:spPr>
          <a:xfrm>
            <a:off x="1606288" y="2696411"/>
            <a:ext cx="1689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 err="1">
                <a:latin typeface="+mj-lt"/>
                <a:ea typeface="+mj-ea"/>
                <a:cs typeface="+mj-cs"/>
              </a:rPr>
              <a:t>chgrp</a:t>
            </a:r>
            <a:r>
              <a:rPr lang="en-US" sz="3600" b="1" dirty="0">
                <a:latin typeface="+mj-lt"/>
                <a:ea typeface="+mj-ea"/>
                <a:cs typeface="+mj-cs"/>
              </a:rPr>
              <a:t>(change group) </a:t>
            </a:r>
            <a:r>
              <a:rPr lang="en-US" sz="3600" dirty="0">
                <a:latin typeface="+mj-lt"/>
                <a:ea typeface="+mj-ea"/>
                <a:cs typeface="+mj-cs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err="1"/>
              <a:t>chgrp</a:t>
            </a:r>
            <a:r>
              <a:rPr lang="en-US" dirty="0"/>
              <a:t> command is used to change group ownership of a file/directory.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chgrp</a:t>
            </a:r>
            <a:r>
              <a:rPr lang="en-US" dirty="0"/>
              <a:t> [OPTION]… GROUP FILE/DIR…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1406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9594-8CF6-114F-AD9F-B87B962E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0" dirty="0" err="1">
                <a:solidFill>
                  <a:sysClr val="windowText" lastClr="000000"/>
                </a:solidFill>
              </a:rPr>
              <a:t>chgrp</a:t>
            </a:r>
            <a:r>
              <a:rPr lang="en-US" sz="3600" kern="0" dirty="0">
                <a:solidFill>
                  <a:sysClr val="windowText" lastClr="000000"/>
                </a:solidFill>
              </a:rPr>
              <a:t> </a:t>
            </a:r>
            <a:r>
              <a:rPr lang="en-US" sz="3600" b="0" kern="0" dirty="0">
                <a:solidFill>
                  <a:sysClr val="windowText" lastClr="000000"/>
                </a:solidFill>
              </a:rPr>
              <a:t>Command Example</a:t>
            </a:r>
            <a:endParaRPr lang="en-US" sz="3600" b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27035-98C1-D742-87F4-259A6628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4" y="866665"/>
            <a:ext cx="8758800" cy="386790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6D8B91-C1EE-AB4E-843A-5E815D679E19}"/>
              </a:ext>
            </a:extLst>
          </p:cNvPr>
          <p:cNvCxnSpPr>
            <a:cxnSpLocks/>
          </p:cNvCxnSpPr>
          <p:nvPr/>
        </p:nvCxnSpPr>
        <p:spPr>
          <a:xfrm>
            <a:off x="1585908" y="2687963"/>
            <a:ext cx="16899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EE7B99-D1E0-834E-9219-1701D7C88DC2}"/>
              </a:ext>
            </a:extLst>
          </p:cNvPr>
          <p:cNvCxnSpPr>
            <a:cxnSpLocks/>
          </p:cNvCxnSpPr>
          <p:nvPr/>
        </p:nvCxnSpPr>
        <p:spPr>
          <a:xfrm>
            <a:off x="1585908" y="4483967"/>
            <a:ext cx="14005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2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9594-8CF6-114F-AD9F-B87B962E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0" dirty="0" err="1">
                <a:solidFill>
                  <a:sysClr val="windowText" lastClr="000000"/>
                </a:solidFill>
              </a:rPr>
              <a:t>chgrp</a:t>
            </a:r>
            <a:r>
              <a:rPr lang="en-US" sz="3600" kern="0" dirty="0">
                <a:solidFill>
                  <a:sysClr val="windowText" lastClr="000000"/>
                </a:solidFill>
              </a:rPr>
              <a:t> </a:t>
            </a:r>
            <a:r>
              <a:rPr lang="en-US" sz="3600" b="0" kern="0" dirty="0">
                <a:solidFill>
                  <a:sysClr val="windowText" lastClr="000000"/>
                </a:solidFill>
              </a:rPr>
              <a:t>Command Example</a:t>
            </a:r>
            <a:endParaRPr lang="en-US" sz="36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97ACA4-7EF9-784E-BFA8-3E85248C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8C2D41-4082-684C-86BD-B199B5F28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8643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537813-473A-4843-9FAC-D1DE6104D50E}"/>
              </a:ext>
            </a:extLst>
          </p:cNvPr>
          <p:cNvCxnSpPr>
            <a:cxnSpLocks/>
          </p:cNvCxnSpPr>
          <p:nvPr/>
        </p:nvCxnSpPr>
        <p:spPr>
          <a:xfrm>
            <a:off x="1618351" y="1782854"/>
            <a:ext cx="1331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DCDE1-6A92-6B4A-ADFF-D686EC4A5955}"/>
              </a:ext>
            </a:extLst>
          </p:cNvPr>
          <p:cNvCxnSpPr>
            <a:cxnSpLocks/>
          </p:cNvCxnSpPr>
          <p:nvPr/>
        </p:nvCxnSpPr>
        <p:spPr>
          <a:xfrm>
            <a:off x="1632206" y="3581137"/>
            <a:ext cx="16204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1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file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file command is used to determine a file's type.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file [OPTIONS] file1 file2 … 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3EFF2-4320-B243-8FCD-02C5050F5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43512"/>
            <a:ext cx="8651181" cy="18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8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file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4198800"/>
              </p:ext>
            </p:extLst>
          </p:nvPr>
        </p:nvGraphicFramePr>
        <p:xfrm>
          <a:off x="131179" y="980548"/>
          <a:ext cx="876300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30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2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file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To view the mime type of a file rather than the human readable format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9D31FB-C4C6-FB40-8536-64F6EBC5C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651113"/>
            <a:ext cx="8763000" cy="18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finger looks up and displays information about system users.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finger [-option] [username]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80D9C-6ED9-B84A-9212-20D74D28D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43180"/>
            <a:ext cx="8654319" cy="18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ls</a:t>
            </a:r>
            <a:r>
              <a:rPr lang="en-US" sz="3600" dirty="0"/>
              <a:t>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288383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0">
                  <a:extLst>
                    <a:ext uri="{9D8B030D-6E8A-4147-A177-3AD203B41FA5}">
                      <a16:colId xmlns:a16="http://schemas.microsoft.com/office/drawing/2014/main" val="3222186546"/>
                    </a:ext>
                  </a:extLst>
                </a:gridCol>
                <a:gridCol w="6491090">
                  <a:extLst>
                    <a:ext uri="{9D8B030D-6E8A-4147-A177-3AD203B41FA5}">
                      <a16:colId xmlns:a16="http://schemas.microsoft.com/office/drawing/2014/main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all files including hidden file starting with '.'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9"/>
          <a:stretch/>
        </p:blipFill>
        <p:spPr>
          <a:xfrm>
            <a:off x="127034" y="1343501"/>
            <a:ext cx="8763000" cy="28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47561-C3C8-AD48-96E3-A6D930BF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179" y="1343344"/>
            <a:ext cx="8763000" cy="255317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CD32A1-A0D8-864B-8826-87CB3186A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264712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8072">
                  <a:extLst>
                    <a:ext uri="{9D8B030D-6E8A-4147-A177-3AD203B41FA5}">
                      <a16:colId xmlns:a16="http://schemas.microsoft.com/office/drawing/2014/main" val="1075461995"/>
                    </a:ext>
                  </a:extLst>
                </a:gridCol>
                <a:gridCol w="7514928">
                  <a:extLst>
                    <a:ext uri="{9D8B030D-6E8A-4147-A177-3AD203B41FA5}">
                      <a16:colId xmlns:a16="http://schemas.microsoft.com/office/drawing/2014/main" val="218994577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/>
                        <a:t>finger -m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/>
                        <a:t>Match arguments only on user name (not first or last name)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838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2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30937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/>
                        <a:t>finger -l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Force long output format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64DA0AE-9FE8-D342-8B31-99E7AB47B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3"/>
            <a:ext cx="8763000" cy="25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sleep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sleep command is used to delay for a specified amount of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sleep NUMBER[SUFFIX]...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B9300-4FBE-BD40-AD10-22786C678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8"/>
          <a:stretch/>
        </p:blipFill>
        <p:spPr>
          <a:xfrm>
            <a:off x="131179" y="2777266"/>
            <a:ext cx="8651917" cy="8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sleep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 for seconds; this is a default one if you don’t specify any letter after the integer.</a:t>
            </a:r>
          </a:p>
          <a:p>
            <a:r>
              <a:rPr lang="en-US" dirty="0"/>
              <a:t>m for minutes.</a:t>
            </a:r>
          </a:p>
          <a:p>
            <a:r>
              <a:rPr lang="en-US" dirty="0"/>
              <a:t>h for hours.</a:t>
            </a:r>
          </a:p>
          <a:p>
            <a:r>
              <a:rPr lang="en-US" dirty="0"/>
              <a:t>d for days.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8E808-4175-F049-8361-89B5589EF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1"/>
          <a:stretch/>
        </p:blipFill>
        <p:spPr>
          <a:xfrm>
            <a:off x="131179" y="2754076"/>
            <a:ext cx="8651183" cy="10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7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Reports a snapshot of the status of currently running processes.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ps</a:t>
            </a:r>
            <a:r>
              <a:rPr lang="en-US" dirty="0"/>
              <a:t> [option]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26E01BF-C8DE-4F45-BFCA-892C262C8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231019"/>
              </p:ext>
            </p:extLst>
          </p:nvPr>
        </p:nvGraphicFramePr>
        <p:xfrm>
          <a:off x="131179" y="2741477"/>
          <a:ext cx="8664628" cy="25979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41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every active process on a Linux system in generic (Unix/Linux) format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View all processes owned by you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provide more information on processes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Filter processes by its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7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43220-E835-564E-ADFD-35D999B0E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22435"/>
            <a:ext cx="8763000" cy="18540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15162"/>
              </p:ext>
            </p:extLst>
          </p:nvPr>
        </p:nvGraphicFramePr>
        <p:xfrm>
          <a:off x="131179" y="863444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val="53237484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ps</a:t>
                      </a:r>
                      <a:r>
                        <a:rPr lang="en-US" sz="2300" dirty="0"/>
                        <a:t> -e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Display every active process on a Linux system in generic (Unix/Linux) format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91161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FB78332-931C-884F-B934-A12B4419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364944"/>
            <a:ext cx="8768096" cy="1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4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 err="1">
                <a:latin typeface="+mj-lt"/>
              </a:rPr>
              <a:t>ps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EE8DD8-8B1E-D945-9F53-11D3D2930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7"/>
            <a:ext cx="8763000" cy="2751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1397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val="532374848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View all processes owned by you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91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07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 err="1">
                <a:latin typeface="+mj-lt"/>
              </a:rPr>
              <a:t>ps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02979E-F02A-A74C-80B2-08C9CFA91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6"/>
            <a:ext cx="8763000" cy="18540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38354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val="532374848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provide more information on processes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91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61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used to terminate processes manually.</a:t>
            </a:r>
          </a:p>
          <a:p>
            <a:r>
              <a:rPr lang="en-US" dirty="0"/>
              <a:t>kill command sends a signal to a process which terminates the process.</a:t>
            </a:r>
          </a:p>
          <a:p>
            <a:r>
              <a:rPr lang="en-US" dirty="0"/>
              <a:t>If the user doesn’t specify any signal which is to be sent along with kill command then default TERM signal is sent that terminates the process..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kill [option] PID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75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D5BDF-ED92-884D-8880-8C4BC14A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2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ls</a:t>
            </a:r>
            <a:r>
              <a:rPr lang="en-US" sz="3600" dirty="0"/>
              <a:t>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770288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90676">
                  <a:extLst>
                    <a:ext uri="{9D8B030D-6E8A-4147-A177-3AD203B41FA5}">
                      <a16:colId xmlns:a16="http://schemas.microsoft.com/office/drawing/2014/main" val="3222186546"/>
                    </a:ext>
                  </a:extLst>
                </a:gridCol>
                <a:gridCol w="6268124">
                  <a:extLst>
                    <a:ext uri="{9D8B030D-6E8A-4147-A177-3AD203B41FA5}">
                      <a16:colId xmlns:a16="http://schemas.microsoft.com/office/drawing/2014/main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in reverse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98"/>
          <a:stretch/>
        </p:blipFill>
        <p:spPr>
          <a:xfrm>
            <a:off x="131234" y="1343501"/>
            <a:ext cx="8763000" cy="12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01022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Kill -l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To display all the available signals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9D5BDF-ED92-884D-8880-8C4BC14A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6"/>
            <a:ext cx="8763000" cy="21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used to find out number of newline count, word count, byte and characters count in a files specified by the file arguments.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wc</a:t>
            </a:r>
            <a:r>
              <a:rPr lang="en-US" dirty="0"/>
              <a:t> [options] filenames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0A7922E-F5D2-9447-8D68-D45647821C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237210"/>
              </p:ext>
            </p:extLst>
          </p:nvPr>
        </p:nvGraphicFramePr>
        <p:xfrm>
          <a:off x="131179" y="2623619"/>
          <a:ext cx="8651340" cy="2376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the number of lines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the number of words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the count of bytes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only the length of the longest line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16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E0FCD-E91C-9A49-B2E0-5FA346CF5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BF789-D86B-D641-B6F4-AF496B2E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170334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BF10A3-D3F9-6A40-B974-9C3578F2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59781"/>
              </p:ext>
            </p:extLst>
          </p:nvPr>
        </p:nvGraphicFramePr>
        <p:xfrm>
          <a:off x="131179" y="2918353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7417481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316546004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wc</a:t>
                      </a:r>
                      <a:r>
                        <a:rPr lang="en-US" sz="2300" dirty="0"/>
                        <a:t> -L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Prints only the length of the longest line in a file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162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4BC0E3A-6840-044C-897E-B67018573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386680"/>
            <a:ext cx="8763000" cy="17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6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5DE92B-DB5F-0746-ABD5-5C527157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BF10A3-D3F9-6A40-B974-9C3578F2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99775"/>
              </p:ext>
            </p:extLst>
          </p:nvPr>
        </p:nvGraphicFramePr>
        <p:xfrm>
          <a:off x="131179" y="86344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7417481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316546004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Prints the number of lines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1625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Prints the number of words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851745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Displays the count of bytes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9104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4BC0E3A-6840-044C-897E-B67018573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303145"/>
            <a:ext cx="8763000" cy="28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8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ln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ln </a:t>
            </a:r>
            <a:r>
              <a:rPr lang="en-US" dirty="0"/>
              <a:t>creates links between files. </a:t>
            </a:r>
          </a:p>
          <a:p>
            <a:r>
              <a:rPr lang="en-US" dirty="0"/>
              <a:t>ln creates hard links by default, or symbolic links if the -s (--symbolic) option is specified. When creating hard links, each TARGET must exist.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ln [OPTION]… [-T] TARGET LINK_NAME</a:t>
            </a:r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96588"/>
              </p:ext>
            </p:extLst>
          </p:nvPr>
        </p:nvGraphicFramePr>
        <p:xfrm>
          <a:off x="131179" y="3061521"/>
          <a:ext cx="8651340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ln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If the destination file or files already exist, overwrite them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ln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Prompt the user before overwriting destination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ln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Make symbolic links instead of hard links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02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ln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07C33D-FA01-C145-BB04-9C62BAF3A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FE2F98-949B-B446-BB24-CC1EF6B10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5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>
                <a:latin typeface="+mj-lt"/>
              </a:rPr>
              <a:t>ln </a:t>
            </a:r>
            <a:r>
              <a:rPr lang="en-US" sz="36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7BA36F-C01E-9B43-BD83-E378EA9B8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FE2F98-949B-B446-BB24-CC1EF6B10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2"/>
          <a:stretch/>
        </p:blipFill>
        <p:spPr>
          <a:xfrm>
            <a:off x="131179" y="1343347"/>
            <a:ext cx="8763000" cy="40518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18CC0F-923B-6747-A871-DAAAC2807D32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351356" y="5656746"/>
            <a:ext cx="18507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6A943C05-4329-8348-A2DD-B0B27EF97F2F}"/>
              </a:ext>
            </a:extLst>
          </p:cNvPr>
          <p:cNvSpPr/>
          <p:nvPr/>
        </p:nvSpPr>
        <p:spPr>
          <a:xfrm>
            <a:off x="2946243" y="5401030"/>
            <a:ext cx="405115" cy="506929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2B64C9-405C-D24C-978F-0D841251A249}"/>
              </a:ext>
            </a:extLst>
          </p:cNvPr>
          <p:cNvSpPr/>
          <p:nvPr/>
        </p:nvSpPr>
        <p:spPr>
          <a:xfrm>
            <a:off x="2111887" y="5891420"/>
            <a:ext cx="207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/>
              <a:t>f2.txt</a:t>
            </a:r>
          </a:p>
          <a:p>
            <a:pPr algn="ctr"/>
            <a:r>
              <a:rPr lang="en-US" sz="1400" b="1" dirty="0"/>
              <a:t>(hello good morning)</a:t>
            </a:r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CC1DDFEF-1A68-0948-B7D3-6D3C8B2D5C2E}"/>
              </a:ext>
            </a:extLst>
          </p:cNvPr>
          <p:cNvSpPr/>
          <p:nvPr/>
        </p:nvSpPr>
        <p:spPr>
          <a:xfrm>
            <a:off x="5202135" y="5403286"/>
            <a:ext cx="405115" cy="506929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C69E0-E0A2-904D-968A-13653F783ABE}"/>
              </a:ext>
            </a:extLst>
          </p:cNvPr>
          <p:cNvSpPr/>
          <p:nvPr/>
        </p:nvSpPr>
        <p:spPr>
          <a:xfrm>
            <a:off x="4487125" y="5891420"/>
            <a:ext cx="1835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/>
              <a:t>f6.txt</a:t>
            </a:r>
          </a:p>
          <a:p>
            <a:pPr algn="ctr"/>
            <a:r>
              <a:rPr lang="en-US" sz="1400" b="1" dirty="0"/>
              <a:t>(hello good morning)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B6B64BD-92C5-044E-9652-AFF351152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4605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1335679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1132383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ln -s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Make symbolic links instead of hard links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0842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4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nl</a:t>
            </a:r>
            <a:r>
              <a:rPr lang="en-US" dirty="0"/>
              <a:t> command numbers the lines in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nl</a:t>
            </a:r>
            <a:r>
              <a:rPr lang="en-US" dirty="0"/>
              <a:t> [OPTION]... [FILE]...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8FF0E9E-778D-8947-9ADE-41B60C80B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524064"/>
              </p:ext>
            </p:extLst>
          </p:nvPr>
        </p:nvGraphicFramePr>
        <p:xfrm>
          <a:off x="131179" y="2710274"/>
          <a:ext cx="8707171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5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Line number increment at each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Add STRING after (possible) line number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 NUMBER columns for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5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3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6"/>
            <a:ext cx="8763000" cy="24216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9171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nl</a:t>
                      </a:r>
                      <a:r>
                        <a:rPr lang="en-US" sz="2300" dirty="0"/>
                        <a:t>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Line number increment at each line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41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man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is the interface used to view the system's reference manuals.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man [command name] </a:t>
            </a:r>
          </a:p>
          <a:p>
            <a:pPr algn="just"/>
            <a:r>
              <a:rPr lang="en-US" b="1" dirty="0"/>
              <a:t>Example </a:t>
            </a:r>
          </a:p>
          <a:p>
            <a:pPr algn="just"/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50E23-26EE-AB41-ADF4-081E4511E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57"/>
          <a:stretch/>
        </p:blipFill>
        <p:spPr>
          <a:xfrm>
            <a:off x="595563" y="2854285"/>
            <a:ext cx="8763000" cy="587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45FD0-D420-704E-B239-BFB18FA3C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52"/>
          <a:stretch/>
        </p:blipFill>
        <p:spPr>
          <a:xfrm>
            <a:off x="595563" y="3429000"/>
            <a:ext cx="8763000" cy="28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5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87377"/>
            <a:ext cx="8762999" cy="24216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77290"/>
              </p:ext>
            </p:extLst>
          </p:nvPr>
        </p:nvGraphicFramePr>
        <p:xfrm>
          <a:off x="131179" y="90747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Add STRING after (possible) line number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4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43345"/>
            <a:ext cx="8762999" cy="142102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2082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 NUMBER columns for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0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head</a:t>
            </a:r>
            <a:r>
              <a:rPr lang="en-US" dirty="0"/>
              <a:t> makes it easy to output the first part (10 lines by default) of files.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head [OPTION]... [FILE]...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C495388-A687-EF40-909C-02BA9358E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700769"/>
              </p:ext>
            </p:extLst>
          </p:nvPr>
        </p:nvGraphicFramePr>
        <p:xfrm>
          <a:off x="131179" y="2715168"/>
          <a:ext cx="8651340" cy="23391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 lines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instead of the first 10; with the leading '-', print all but the </a:t>
                      </a:r>
                      <a:r>
                        <a:rPr lang="en-US" sz="2300" b="0" dirty="0">
                          <a:solidFill>
                            <a:schemeClr val="tx1"/>
                          </a:solidFill>
                        </a:rPr>
                        <a:t>last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n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lines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 bytes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of each file; with a leading '-', print all but the last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print headers identifying file 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4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1789673" y="2752097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7668711" cy="54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3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34006"/>
            <a:ext cx="8746023" cy="194583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09795"/>
              </p:ext>
            </p:extLst>
          </p:nvPr>
        </p:nvGraphicFramePr>
        <p:xfrm>
          <a:off x="131179" y="863444"/>
          <a:ext cx="874602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0167">
                  <a:extLst>
                    <a:ext uri="{9D8B030D-6E8A-4147-A177-3AD203B41FA5}">
                      <a16:colId xmlns:a16="http://schemas.microsoft.com/office/drawing/2014/main" val="3513834506"/>
                    </a:ext>
                  </a:extLst>
                </a:gridCol>
                <a:gridCol w="7605855">
                  <a:extLst>
                    <a:ext uri="{9D8B030D-6E8A-4147-A177-3AD203B41FA5}">
                      <a16:colId xmlns:a16="http://schemas.microsoft.com/office/drawing/2014/main" val="224921518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head -n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the first n lines instead of the first 10; with the leading '-', print all but the last n lines of each file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66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22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34009"/>
            <a:ext cx="8746023" cy="17000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080302"/>
              </p:ext>
            </p:extLst>
          </p:nvPr>
        </p:nvGraphicFramePr>
        <p:xfrm>
          <a:off x="131179" y="863444"/>
          <a:ext cx="874602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0167">
                  <a:extLst>
                    <a:ext uri="{9D8B030D-6E8A-4147-A177-3AD203B41FA5}">
                      <a16:colId xmlns:a16="http://schemas.microsoft.com/office/drawing/2014/main" val="3513834506"/>
                    </a:ext>
                  </a:extLst>
                </a:gridCol>
                <a:gridCol w="7605855">
                  <a:extLst>
                    <a:ext uri="{9D8B030D-6E8A-4147-A177-3AD203B41FA5}">
                      <a16:colId xmlns:a16="http://schemas.microsoft.com/office/drawing/2014/main" val="224921518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 bytes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of each file; with a leading '-', print all but the last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66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06352" y="2626789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25"/>
          <a:stretch/>
        </p:blipFill>
        <p:spPr>
          <a:xfrm>
            <a:off x="131179" y="1333987"/>
            <a:ext cx="8763000" cy="289278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56544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513834506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2492151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print headers identifying file 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6611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C81D36F-ACD4-044A-B330-8AE3002C1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31"/>
          <a:stretch/>
        </p:blipFill>
        <p:spPr>
          <a:xfrm>
            <a:off x="131179" y="4339137"/>
            <a:ext cx="8763000" cy="192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tail</a:t>
            </a:r>
            <a:r>
              <a:rPr lang="en-US" dirty="0"/>
              <a:t> is a command which prints the last few number of lines (10 lines by default) of a certain file, then terminates.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tail [OPTION]... [FILE]...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605F3FA-87AF-0144-A936-87BE56E5B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353971"/>
              </p:ext>
            </p:extLst>
          </p:nvPr>
        </p:nvGraphicFramePr>
        <p:xfrm>
          <a:off x="131179" y="2613292"/>
          <a:ext cx="8651340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lines, instead of the default (10)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output headers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61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7657135" cy="54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4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079AD-E9A2-8349-BDBF-99C7048B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19708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34595885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9509880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tail -n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Output the last </a:t>
                      </a:r>
                      <a:r>
                        <a:rPr lang="en-US" sz="2300" dirty="0" err="1"/>
                        <a:t>num</a:t>
                      </a:r>
                      <a:r>
                        <a:rPr lang="en-US" sz="2300" dirty="0"/>
                        <a:t> lines, instead of the default (10)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807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37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Display a line of text/string on standard output or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echo [option] [string]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814450"/>
              </p:ext>
            </p:extLst>
          </p:nvPr>
        </p:nvGraphicFramePr>
        <p:xfrm>
          <a:off x="1714500" y="2953285"/>
          <a:ext cx="876300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echo -n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Do not output a trailing newline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echo 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Enable interpretation of backslash escape sequences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206510"/>
              </p:ext>
            </p:extLst>
          </p:nvPr>
        </p:nvGraphicFramePr>
        <p:xfrm>
          <a:off x="1714500" y="4512268"/>
          <a:ext cx="8763000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\b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It removes all the spaces in between the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\n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It creates new line from where it is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\t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It create horizontal tab spaces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56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3"/>
            <a:ext cx="8763000" cy="17033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079AD-E9A2-8349-BDBF-99C7048B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5601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34595885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9509880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807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9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sort</a:t>
            </a:r>
            <a:r>
              <a:rPr lang="en-US" dirty="0"/>
              <a:t> command is used to sort a file, arranging the records in a particular order.</a:t>
            </a:r>
          </a:p>
          <a:p>
            <a:r>
              <a:rPr lang="en-US" dirty="0"/>
              <a:t>By default, the sort command sorts file assuming the contents are ASCII. Using options in sort command, it can also be used to sort numerically.</a:t>
            </a:r>
          </a:p>
          <a:p>
            <a:pPr algn="just"/>
            <a:r>
              <a:rPr lang="en-IN" b="1" dirty="0"/>
              <a:t>Syntax :</a:t>
            </a:r>
            <a:r>
              <a:rPr lang="en-US" dirty="0"/>
              <a:t> sort [OPTION]... [FILE]...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D2F46E8-5818-6147-AD37-4718B341EE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03740"/>
              </p:ext>
            </p:extLst>
          </p:nvPr>
        </p:nvGraphicFramePr>
        <p:xfrm>
          <a:off x="131179" y="2624427"/>
          <a:ext cx="8651340" cy="28079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392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check if the file given is already sorted or not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Reverse the result of comparisons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Compare according to string numerical value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8464224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nr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sort a file with numeric data in reverse order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7876853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Sorting a table on the basis of any column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291640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Ignore leading blanks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108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51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4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69"/>
            <a:ext cx="8763000" cy="289363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8504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sort -c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To check if the file given is already sorted or not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65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71"/>
            <a:ext cx="8763000" cy="453541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3717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sort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Reverse the result of comparisons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42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823250"/>
            <a:ext cx="8166423" cy="445615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515273"/>
              </p:ext>
            </p:extLst>
          </p:nvPr>
        </p:nvGraphicFramePr>
        <p:xfrm>
          <a:off x="131179" y="863444"/>
          <a:ext cx="8166422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3825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00259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sort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Compare according to string numerical value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sort -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nr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To sort a file with numeric data in reverse order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3801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1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3481"/>
            <a:ext cx="8763001" cy="43096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30959"/>
              </p:ext>
            </p:extLst>
          </p:nvPr>
        </p:nvGraphicFramePr>
        <p:xfrm>
          <a:off x="131180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4659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98343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Sorting a table on the basis of any column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03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>
                <a:latin typeface="+mj-lt"/>
              </a:rPr>
              <a:t>find </a:t>
            </a:r>
            <a:r>
              <a:rPr lang="en-US" sz="36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find</a:t>
            </a:r>
            <a:r>
              <a:rPr lang="en-US" dirty="0"/>
              <a:t> command searches for files in a directory hierarchy.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find [option] [path...] [expression]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B16DAEC-9A04-EE4A-9749-D696F156DF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641841"/>
              </p:ext>
            </p:extLst>
          </p:nvPr>
        </p:nvGraphicFramePr>
        <p:xfrm>
          <a:off x="131179" y="2215672"/>
          <a:ext cx="8651340" cy="3778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8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2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-name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that are specified by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-newer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that were modified/created after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-user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owned by user name or ID ‘name’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-size +N/-N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of ‘N’ blocks; ‘N’ followed by ‘c’ can be used to measure size in characters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-empty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empty files and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-perm octal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the file if permission is ‘octal’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32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find </a:t>
            </a:r>
            <a:r>
              <a:rPr lang="en-US" sz="32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40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find </a:t>
            </a:r>
            <a:r>
              <a:rPr lang="en-US" sz="32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34009"/>
            <a:ext cx="8763000" cy="147760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50719"/>
              </p:ext>
            </p:extLst>
          </p:nvPr>
        </p:nvGraphicFramePr>
        <p:xfrm>
          <a:off x="131179" y="863444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-newer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that were modified/created after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6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3763AC-4FE1-EA44-86AA-B087A442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233" y="1325711"/>
            <a:ext cx="8758800" cy="2523392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213A0F-0C2E-184A-A403-245AF792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97935"/>
              </p:ext>
            </p:extLst>
          </p:nvPr>
        </p:nvGraphicFramePr>
        <p:xfrm>
          <a:off x="131234" y="84581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143676045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164065860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echo -n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Do not output a trailing newline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6820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2A63071-4BEF-1943-8D15-83B5731C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2" y="3849103"/>
            <a:ext cx="8763000" cy="25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find </a:t>
            </a:r>
            <a:r>
              <a:rPr lang="en-US" sz="32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89363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7443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-user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owned by user name or ID ‘name’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5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find </a:t>
            </a:r>
            <a:r>
              <a:rPr lang="en-US" sz="32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96350"/>
            <a:ext cx="8763000" cy="264737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647910"/>
              </p:ext>
            </p:extLst>
          </p:nvPr>
        </p:nvGraphicFramePr>
        <p:xfrm>
          <a:off x="131179" y="925789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-size +N/-N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of ‘N’ blocks; ‘N’ followed by ‘c’ can be used to measure size in characters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12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find </a:t>
            </a:r>
            <a:r>
              <a:rPr lang="en-US" sz="32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69"/>
            <a:ext cx="8763000" cy="194961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18476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-empty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empty files and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97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 err="1">
                <a:latin typeface="+mj-lt"/>
              </a:rPr>
              <a:t>uniq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uniq</a:t>
            </a:r>
            <a:r>
              <a:rPr lang="en-US" dirty="0"/>
              <a:t> reports or filters out repeated lines in a file.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can remove duplicates, show a count of occurrences, show only repeated lines, ignore certain characters and compare on specific fields.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uniq</a:t>
            </a:r>
            <a:r>
              <a:rPr lang="en-US" dirty="0"/>
              <a:t> [OPTION]... [INPUT [OUTPUT]]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58E0206-E478-B04E-B5AC-8744DE1808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919663"/>
              </p:ext>
            </p:extLst>
          </p:nvPr>
        </p:nvGraphicFramePr>
        <p:xfrm>
          <a:off x="131179" y="3065550"/>
          <a:ext cx="8651340" cy="26480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Prints only unique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Only print duplicated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Print all duplicate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Prefix lines with a number representing how many times they occurred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Ignore case when comparing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70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 err="1">
                <a:latin typeface="+mj-lt"/>
              </a:rPr>
              <a:t>uniq</a:t>
            </a:r>
            <a:r>
              <a:rPr lang="en-US" sz="3200" b="1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D5A17-33A5-3349-993E-9B32F042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50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4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 err="1">
                <a:latin typeface="+mj-lt"/>
              </a:rPr>
              <a:t>uniq</a:t>
            </a:r>
            <a:r>
              <a:rPr lang="en-US" sz="3200" b="1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D5A17-33A5-3349-993E-9B32F042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3481"/>
            <a:ext cx="8763000" cy="43096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1A25D3-4999-5049-A6C6-6EF9E6B3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4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Prints only unique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12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 err="1">
                <a:latin typeface="+mj-lt"/>
              </a:rPr>
              <a:t>uniq</a:t>
            </a:r>
            <a:r>
              <a:rPr lang="en-US" sz="3200" b="1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D5A17-33A5-3349-993E-9B32F042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3"/>
          <a:stretch/>
        </p:blipFill>
        <p:spPr>
          <a:xfrm>
            <a:off x="131179" y="1333482"/>
            <a:ext cx="8763000" cy="412345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1A25D3-4999-5049-A6C6-6EF9E6B3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1595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Only print duplicated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62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grep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/>
              <a:t>grep</a:t>
            </a:r>
            <a:r>
              <a:rPr lang="en-US" dirty="0"/>
              <a:t> filter searches a file for a particular pattern of characters, and displays all lines that contain that pattern.</a:t>
            </a:r>
          </a:p>
          <a:p>
            <a:r>
              <a:rPr lang="en-US" dirty="0"/>
              <a:t>The pattern that is searched in the file is referred to as the regular expression.</a:t>
            </a:r>
          </a:p>
          <a:p>
            <a:r>
              <a:rPr lang="en-US" dirty="0"/>
              <a:t>grep stands for globally search for regular expression and print out.</a:t>
            </a:r>
          </a:p>
          <a:p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grep [options] pattern [files]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8C8AA05-01FB-1646-ADEA-DD154ED8A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456011"/>
              </p:ext>
            </p:extLst>
          </p:nvPr>
        </p:nvGraphicFramePr>
        <p:xfrm>
          <a:off x="131179" y="3526095"/>
          <a:ext cx="8651340" cy="2520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664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only a count of the lines that match a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matched lines, but do not display the filenames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list of a filenames only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Ignores, case for matching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064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7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grep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1" cy="2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grep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291570"/>
            <a:ext cx="8763000" cy="359139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940008"/>
              </p:ext>
            </p:extLst>
          </p:nvPr>
        </p:nvGraphicFramePr>
        <p:xfrm>
          <a:off x="131179" y="86344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grep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Prints only a count of the lines that match a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grep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matched lines, but do not display the filenames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539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grep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Displays list of a filenames only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634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9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3763AC-4FE1-EA44-86AA-B087A442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8" y="2954994"/>
            <a:ext cx="8758800" cy="2523392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213A0F-0C2E-184A-A403-245AF792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857767"/>
              </p:ext>
            </p:extLst>
          </p:nvPr>
        </p:nvGraphicFramePr>
        <p:xfrm>
          <a:off x="174458" y="1515291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143676045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164065860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\b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It removes all the spaces in between the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682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\n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It creates new line from where it is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3823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\t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It create horizontal tab spaces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158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6EFFEA-DC90-1741-8D50-D2C21D8D6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3546"/>
              </p:ext>
            </p:extLst>
          </p:nvPr>
        </p:nvGraphicFramePr>
        <p:xfrm>
          <a:off x="174458" y="927327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104831131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276020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echo 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Enable interpretation of backslash escape sequences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92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4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grep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69"/>
            <a:ext cx="8763000" cy="264737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29781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matched lines and their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26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grep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31769"/>
            <a:ext cx="8762999" cy="264737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31094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This prints out all the lines that do not matches the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01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grep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31771"/>
            <a:ext cx="8762999" cy="26473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78466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Match whole word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92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grep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31771"/>
            <a:ext cx="8762996" cy="26473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08578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only the matched parts of a matching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5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grep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1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pipe (|)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redirects the command STDOUT or standard output into the given next command STDIN or standard input.</a:t>
            </a:r>
          </a:p>
          <a:p>
            <a:r>
              <a:rPr lang="en-US" dirty="0"/>
              <a:t>In short, the output of each process directly as input to the next one like a pipeline.</a:t>
            </a:r>
          </a:p>
          <a:p>
            <a:r>
              <a:rPr lang="en-US" dirty="0">
                <a:solidFill>
                  <a:schemeClr val="accent6"/>
                </a:solidFill>
              </a:rPr>
              <a:t>The symbol '</a:t>
            </a:r>
            <a:r>
              <a:rPr lang="en-US" b="1" dirty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chemeClr val="accent6"/>
                </a:solidFill>
              </a:rPr>
              <a:t>' denotes a </a:t>
            </a:r>
            <a:r>
              <a:rPr lang="en-US" b="1" dirty="0">
                <a:solidFill>
                  <a:schemeClr val="accent6"/>
                </a:solidFill>
              </a:rPr>
              <a:t>pipe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/>
              <a:t>Pipes help you mash-up two or more commands at the same time and run them consecutively.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command_1 | command_2 | command_3 | .... | </a:t>
            </a:r>
            <a:r>
              <a:rPr lang="en-US" dirty="0" err="1"/>
              <a:t>command_N</a:t>
            </a:r>
            <a:r>
              <a:rPr lang="en-US" dirty="0"/>
              <a:t>… </a:t>
            </a: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639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pipe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86E52E-B878-0F42-A278-B4A4EA13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7089976" cy="53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pipe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CE4537-2043-C745-88FF-CD0184BD5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1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pipe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DC0274-840C-F14E-A52E-A929B72C8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2997" cy="31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tr(translate)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 err="1"/>
              <a:t>tr</a:t>
            </a:r>
            <a:r>
              <a:rPr lang="en-US" dirty="0"/>
              <a:t> command in UNIX is a command line utility for translating or deleting characters.</a:t>
            </a:r>
          </a:p>
          <a:p>
            <a:r>
              <a:rPr lang="en-US" dirty="0"/>
              <a:t>It supports a range of transformations including uppercase to lowercase, squeezing repeating characters, deleting specific characters and basic find and replace.</a:t>
            </a:r>
          </a:p>
          <a:p>
            <a:r>
              <a:rPr lang="en-US" dirty="0"/>
              <a:t>It can be used with UNIX pipes to support more complex translation.</a:t>
            </a:r>
          </a:p>
          <a:p>
            <a:r>
              <a:rPr lang="en-US" b="1" dirty="0" err="1"/>
              <a:t>tr</a:t>
            </a:r>
            <a:r>
              <a:rPr lang="en-US" b="1" dirty="0"/>
              <a:t> stands for translate</a:t>
            </a:r>
            <a:r>
              <a:rPr lang="en-US" dirty="0"/>
              <a:t>.</a:t>
            </a:r>
          </a:p>
          <a:p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tr</a:t>
            </a:r>
            <a:r>
              <a:rPr lang="en-US" dirty="0"/>
              <a:t> [OPTION] SET1 [SET2]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188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Displays a simple, formatted calendar in your terminal.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cal</a:t>
            </a:r>
            <a:r>
              <a:rPr lang="en-US" dirty="0"/>
              <a:t> [options] [[[day] month] year]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386197"/>
              </p:ext>
            </p:extLst>
          </p:nvPr>
        </p:nvGraphicFramePr>
        <p:xfrm>
          <a:off x="1714500" y="2953289"/>
          <a:ext cx="8763000" cy="34510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IN" sz="19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9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single month output.  (This is the default.)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three months spanning the date.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Sunday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Monday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Use day-of-year numbering for all calendars.  These are also called ordinal days.  Ordinal days range from 1 to 366.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>
                          <a:solidFill>
                            <a:schemeClr val="tx1"/>
                          </a:solidFill>
                        </a:rPr>
                        <a:t>cal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 –y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Display a calendar for the whole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891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4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tr(translate)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dirty="0"/>
              <a:t>POSIX Character set supported by </a:t>
            </a:r>
            <a:r>
              <a:rPr lang="en-US" b="1" dirty="0" err="1"/>
              <a:t>tr</a:t>
            </a:r>
            <a:r>
              <a:rPr lang="en-US" b="1" dirty="0"/>
              <a:t> command </a:t>
            </a:r>
            <a:r>
              <a:rPr lang="en-IN" b="1" dirty="0"/>
              <a:t>:</a:t>
            </a:r>
          </a:p>
          <a:p>
            <a:pPr lvl="1"/>
            <a:r>
              <a:rPr lang="en-US" b="1" dirty="0"/>
              <a:t>[:digit:] </a:t>
            </a:r>
            <a:r>
              <a:rPr lang="en-US" dirty="0"/>
              <a:t>Only the digits 0 to 9.</a:t>
            </a:r>
          </a:p>
          <a:p>
            <a:pPr lvl="1"/>
            <a:r>
              <a:rPr lang="en-US" b="1" dirty="0"/>
              <a:t>[:</a:t>
            </a:r>
            <a:r>
              <a:rPr lang="en-US" b="1" dirty="0" err="1"/>
              <a:t>alnum</a:t>
            </a:r>
            <a:r>
              <a:rPr lang="en-US" b="1" dirty="0"/>
              <a:t>:] </a:t>
            </a:r>
            <a:r>
              <a:rPr lang="en-US" dirty="0"/>
              <a:t>Any alphanumeric character.</a:t>
            </a:r>
          </a:p>
          <a:p>
            <a:pPr lvl="1"/>
            <a:r>
              <a:rPr lang="en-US" b="1" dirty="0"/>
              <a:t>[:alpha:] </a:t>
            </a:r>
            <a:r>
              <a:rPr lang="en-US" dirty="0"/>
              <a:t>Any alpha character A to Z or a to z.</a:t>
            </a:r>
          </a:p>
          <a:p>
            <a:pPr lvl="1"/>
            <a:r>
              <a:rPr lang="en-US" b="1" dirty="0"/>
              <a:t>[:blank:] </a:t>
            </a:r>
            <a:r>
              <a:rPr lang="en-US" dirty="0"/>
              <a:t>Space and TAB characters only.</a:t>
            </a:r>
          </a:p>
          <a:p>
            <a:pPr lvl="1"/>
            <a:r>
              <a:rPr lang="en-US" b="1" dirty="0"/>
              <a:t>[:</a:t>
            </a:r>
            <a:r>
              <a:rPr lang="en-US" b="1" dirty="0" err="1"/>
              <a:t>xdigit</a:t>
            </a:r>
            <a:r>
              <a:rPr lang="en-US" b="1" dirty="0"/>
              <a:t>:] </a:t>
            </a:r>
            <a:r>
              <a:rPr lang="en-US" dirty="0"/>
              <a:t>Hexadecimal notation 0-9, A-F, a-f.</a:t>
            </a:r>
          </a:p>
          <a:p>
            <a:pPr lvl="1"/>
            <a:r>
              <a:rPr lang="en-US" b="1" dirty="0"/>
              <a:t>[:upper:] </a:t>
            </a:r>
            <a:r>
              <a:rPr lang="en-US" dirty="0"/>
              <a:t>Any alpha character A to Z.</a:t>
            </a:r>
          </a:p>
          <a:p>
            <a:pPr lvl="1"/>
            <a:r>
              <a:rPr lang="en-US" b="1" dirty="0"/>
              <a:t>[:lower:]</a:t>
            </a:r>
            <a:r>
              <a:rPr lang="en-US" dirty="0"/>
              <a:t> Any alpha character a to z..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99AB0C-1F52-7942-BDBC-B8DB826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992623"/>
              </p:ext>
            </p:extLst>
          </p:nvPr>
        </p:nvGraphicFramePr>
        <p:xfrm>
          <a:off x="131179" y="3866955"/>
          <a:ext cx="8651340" cy="21276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41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4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Replaces repeated characters listed in the set1 with single occurrence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Delete characters in string1 from the input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90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complements the set of characters in string. i.e., operations apply to characters not in the given set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Remove all characters except digits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7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tr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7879A-8F73-CA48-B327-594114AD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2421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0EB474-44AD-464A-B4A4-1E789A9F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383615"/>
            <a:ext cx="8763000" cy="2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tr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52049-CA25-4C47-AE58-254617FDC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2999" cy="2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>
                <a:latin typeface="+mj-lt"/>
              </a:rPr>
              <a:t>tr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1FE64-92DB-F74D-BA9E-E46F017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31769"/>
            <a:ext cx="8762999" cy="17033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99531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12327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8050675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Replaces repeated characters listed in the set1 with single occurrence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8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6F0E-4472-8B4E-B1F0-6BF8B76A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0" y="1331772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3216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Delete characters in string1 from the input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4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7476A-B193-A943-A86B-668F536F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461474"/>
            <a:ext cx="8763000" cy="147760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09621"/>
              </p:ext>
            </p:extLst>
          </p:nvPr>
        </p:nvGraphicFramePr>
        <p:xfrm>
          <a:off x="131179" y="863444"/>
          <a:ext cx="8763000" cy="60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complements the set of characters in string.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i.e., operations apply to characters not in the given set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9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5706D0-B60E-854A-ACEA-20B6CC1F5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71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02362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Remove all characters except digits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81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history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history</a:t>
            </a:r>
            <a:r>
              <a:rPr lang="en-US" dirty="0"/>
              <a:t> command is used to view the previously executed command.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history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2700801"/>
            <a:ext cx="3848587" cy="24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history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66B7A-AE71-7748-A0AE-09660D74A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2DED12-EE88-F543-A10B-7FCC0855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2175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5A2425-705F-7E48-B79C-1E05682A4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120949"/>
            <a:ext cx="8763000" cy="2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write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write</a:t>
            </a:r>
            <a:r>
              <a:rPr lang="en-US" dirty="0"/>
              <a:t> sends a message to another user.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write user [</a:t>
            </a:r>
            <a:r>
              <a:rPr lang="en-US" dirty="0" err="1"/>
              <a:t>ttyname</a:t>
            </a:r>
            <a:r>
              <a:rPr lang="en-US" dirty="0"/>
              <a:t>]</a:t>
            </a:r>
          </a:p>
          <a:p>
            <a:pPr algn="just"/>
            <a:r>
              <a:rPr lang="en-US" b="1" dirty="0"/>
              <a:t>Example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198998"/>
              </p:ext>
            </p:extLst>
          </p:nvPr>
        </p:nvGraphicFramePr>
        <p:xfrm>
          <a:off x="131179" y="2732963"/>
          <a:ext cx="8651340" cy="16381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The user to write to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tty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The specific terminal to write to, if the user is logged in to more than one session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6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1CB03-9D3A-E543-83D0-8987D87B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383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/>
                        <a:t>Cal or </a:t>
                      </a:r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single month output.  (This is the default.)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3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write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0AFA-723B-5441-914A-5D9124D9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first terminal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Second terminal then execute command on first terminal.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F364D-410A-7E41-8410-757D6AF81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 t="9588" r="7522" b="59611"/>
          <a:stretch/>
        </p:blipFill>
        <p:spPr>
          <a:xfrm>
            <a:off x="131179" y="1385197"/>
            <a:ext cx="8763000" cy="2416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4731CC-9613-E14B-B8B6-6767D0AE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44461" r="6944" b="33538"/>
          <a:stretch/>
        </p:blipFill>
        <p:spPr>
          <a:xfrm>
            <a:off x="131179" y="4559439"/>
            <a:ext cx="8763001" cy="17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wall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wall</a:t>
            </a:r>
            <a:r>
              <a:rPr lang="en-US" dirty="0"/>
              <a:t> send a message to everybody’s terminal.</a:t>
            </a:r>
          </a:p>
          <a:p>
            <a:r>
              <a:rPr lang="en-US" dirty="0"/>
              <a:t>wall sends a message to everybody logged in with their </a:t>
            </a:r>
            <a:r>
              <a:rPr lang="en-US" dirty="0" err="1"/>
              <a:t>mesg</a:t>
            </a:r>
            <a:r>
              <a:rPr lang="en-US" dirty="0"/>
              <a:t> permission set to yes.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IN" dirty="0"/>
              <a:t>wall [-n] [-t TIMEOUT] [file]</a:t>
            </a:r>
            <a:endParaRPr lang="en-US" dirty="0"/>
          </a:p>
          <a:p>
            <a:pPr algn="just"/>
            <a:r>
              <a:rPr lang="en-US" b="1" dirty="0"/>
              <a:t>Example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1806647" y="3882483"/>
          <a:ext cx="8651340" cy="2339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wall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--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nobanner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Suppress banner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wall -t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--timeout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TIMEOUT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Write timeout to terminals in seconds. TIMEOUT must be positive integer. Default value is 300 seconds, which is a legacy from time when people ran terminals over modem lines.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89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wall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29CA42-655A-6B47-8E1F-7B8BBABE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four different terminal, execute command on first terminal, message will display on everybody’s terminal.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7B8F2-88D6-AE48-8388-DCA9421327AF}"/>
              </a:ext>
            </a:extLst>
          </p:cNvPr>
          <p:cNvSpPr txBox="1"/>
          <p:nvPr/>
        </p:nvSpPr>
        <p:spPr>
          <a:xfrm>
            <a:off x="1714500" y="914403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A9073E-D0B4-F24D-821A-1B4C29526C6E}"/>
              </a:ext>
            </a:extLst>
          </p:cNvPr>
          <p:cNvGrpSpPr/>
          <p:nvPr/>
        </p:nvGrpSpPr>
        <p:grpSpPr>
          <a:xfrm>
            <a:off x="1714503" y="1560733"/>
            <a:ext cx="6557541" cy="4863219"/>
            <a:chOff x="190500" y="1876064"/>
            <a:chExt cx="6642581" cy="49819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541827-AA4D-604A-AA9B-7EEC109B5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1876064"/>
              <a:ext cx="6642581" cy="49819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7A8504-525F-2140-B38F-0DBCC543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30" y="4633650"/>
              <a:ext cx="377299" cy="1220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8476915-8C7A-564F-AA82-8F81C838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30" y="5736261"/>
              <a:ext cx="377299" cy="13670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832CB7-5CF7-424D-94B9-9E9B9EF58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622524"/>
              <a:ext cx="376416" cy="133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1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C9BC6B8-6B22-7245-8B3D-CD050C01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Shell Script</a:t>
            </a:r>
          </a:p>
        </p:txBody>
      </p:sp>
    </p:spTree>
    <p:extLst>
      <p:ext uri="{BB962C8B-B14F-4D97-AF65-F5344CB8AC3E}">
        <p14:creationId xmlns:p14="http://schemas.microsoft.com/office/powerpoint/2010/main" val="33837746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Shell Script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Script</a:t>
            </a:r>
            <a:r>
              <a:rPr lang="en-US" dirty="0"/>
              <a:t> is a sequence of commands written as plain text and run by an interpreter (shell).</a:t>
            </a:r>
          </a:p>
          <a:p>
            <a:r>
              <a:rPr lang="en-US" dirty="0"/>
              <a:t>A shell script is a computer program designed to be run by the Unix/Linux shell which could be one of the following: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Bourne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The C Shell</a:t>
            </a:r>
          </a:p>
          <a:p>
            <a:pPr lvl="1"/>
            <a:r>
              <a:rPr lang="en-US" dirty="0"/>
              <a:t>The Korn Shell</a:t>
            </a:r>
          </a:p>
          <a:p>
            <a:pPr lvl="1"/>
            <a:r>
              <a:rPr lang="en-US" dirty="0"/>
              <a:t>The GNU Bourne-Again Shell</a:t>
            </a:r>
          </a:p>
        </p:txBody>
      </p:sp>
    </p:spTree>
    <p:extLst>
      <p:ext uri="{BB962C8B-B14F-4D97-AF65-F5344CB8AC3E}">
        <p14:creationId xmlns:p14="http://schemas.microsoft.com/office/powerpoint/2010/main" val="76967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211B-38A1-1A4E-9103-E92AC10C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Shell Script - Cont.…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3D74E-DF8B-D644-ADE5-74C208AF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prompt, </a:t>
            </a:r>
            <a:r>
              <a:rPr lang="en-IN" b="1" dirty="0"/>
              <a:t>$</a:t>
            </a:r>
            <a:r>
              <a:rPr lang="en-IN" dirty="0"/>
              <a:t>, which is called the </a:t>
            </a:r>
            <a:r>
              <a:rPr lang="en-IN" b="1" dirty="0"/>
              <a:t>command prompt</a:t>
            </a:r>
            <a:r>
              <a:rPr lang="en-IN" dirty="0"/>
              <a:t>, is issued by the shell. While the prompt is displayed, you can type a command.</a:t>
            </a:r>
            <a:endParaRPr lang="en-US" dirty="0"/>
          </a:p>
          <a:p>
            <a:r>
              <a:rPr lang="en-US" dirty="0"/>
              <a:t>The shell interprets commands the user types and manages their execution.</a:t>
            </a:r>
          </a:p>
          <a:p>
            <a:r>
              <a:rPr lang="en-US" dirty="0"/>
              <a:t>A shell is a command-line interpreter and typical operations performed by shell scripts include file manipulation, program execution, and printing 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600" b="1" dirty="0">
                <a:latin typeface="+mj-lt"/>
              </a:rPr>
              <a:t>Steps to write and execute a shell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lnSpc>
                <a:spcPct val="124000"/>
              </a:lnSpc>
              <a:buFont typeface="+mj-lt"/>
              <a:buAutoNum type="arabicPeriod"/>
            </a:pPr>
            <a:r>
              <a:rPr lang="en-US" dirty="0"/>
              <a:t>Create a file using a vi editor(or any other editor like </a:t>
            </a:r>
            <a:r>
              <a:rPr lang="en-US" dirty="0" err="1"/>
              <a:t>gedit</a:t>
            </a:r>
            <a:r>
              <a:rPr lang="en-US" dirty="0"/>
              <a:t>).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Name  script file with extension 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  <a:r>
              <a:rPr lang="en-US" b="1" dirty="0" err="1">
                <a:solidFill>
                  <a:schemeClr val="accent6"/>
                </a:solidFill>
              </a:rPr>
              <a:t>sh</a:t>
            </a:r>
            <a:endParaRPr lang="en-US" b="1" dirty="0">
              <a:solidFill>
                <a:schemeClr val="accent6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Write some code.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Save the script file as </a:t>
            </a:r>
            <a:r>
              <a:rPr lang="en-US" b="1" dirty="0"/>
              <a:t>filename.sh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For executing the script type </a:t>
            </a:r>
            <a:r>
              <a:rPr lang="en-US" b="1" dirty="0">
                <a:solidFill>
                  <a:schemeClr val="accent6"/>
                </a:solidFill>
              </a:rPr>
              <a:t>bash filename.sh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7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altLang="en-US" sz="3600" b="1" dirty="0">
                <a:latin typeface="+mj-lt"/>
              </a:rPr>
              <a:t>Shell Variables</a:t>
            </a:r>
            <a:endParaRPr lang="en-US" sz="36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user variable name can be any sequence of letters, digits, and the underscore character, but the first character must be a letter.</a:t>
            </a:r>
          </a:p>
          <a:p>
            <a:r>
              <a:rPr lang="en-US" dirty="0"/>
              <a:t>To assign a value to a variable:</a:t>
            </a:r>
          </a:p>
          <a:p>
            <a:pPr marL="0" indent="538163" algn="just">
              <a:buNone/>
            </a:pPr>
            <a:r>
              <a:rPr lang="en-US" dirty="0"/>
              <a:t>number=25</a:t>
            </a:r>
          </a:p>
          <a:p>
            <a:pPr marL="0" indent="538163" algn="just">
              <a:buNone/>
            </a:pPr>
            <a:r>
              <a:rPr lang="en-US" dirty="0"/>
              <a:t>name=“</a:t>
            </a:r>
            <a:r>
              <a:rPr lang="en-US" dirty="0" err="1"/>
              <a:t>abc</a:t>
            </a:r>
            <a:r>
              <a:rPr lang="en-US" dirty="0"/>
              <a:t>"</a:t>
            </a:r>
          </a:p>
          <a:p>
            <a:r>
              <a:rPr lang="en-US" dirty="0"/>
              <a:t>There cannot be any space before or after the “=“</a:t>
            </a:r>
          </a:p>
          <a:p>
            <a:r>
              <a:rPr lang="en-US" dirty="0"/>
              <a:t>Internally, all values are stored as strings.</a:t>
            </a:r>
          </a:p>
          <a:p>
            <a:r>
              <a:rPr lang="en-US" altLang="en-US" dirty="0"/>
              <a:t>To use a variable, precede the name with a </a:t>
            </a:r>
            <a:r>
              <a:rPr lang="en-US" altLang="en-US" dirty="0">
                <a:solidFill>
                  <a:srgbClr val="FF0000"/>
                </a:solidFill>
              </a:rPr>
              <a:t>“$”</a:t>
            </a:r>
            <a:r>
              <a:rPr lang="en-US" altLang="en-US" dirty="0"/>
              <a:t>.</a:t>
            </a:r>
          </a:p>
          <a:p>
            <a:pPr marL="0" indent="538163" algn="just">
              <a:buNone/>
            </a:pPr>
            <a:r>
              <a:rPr lang="en-US" dirty="0" err="1"/>
              <a:t>num</a:t>
            </a:r>
            <a:r>
              <a:rPr lang="en-US" dirty="0"/>
              <a:t>=3        </a:t>
            </a:r>
          </a:p>
          <a:p>
            <a:pPr marL="0" indent="538163" algn="just">
              <a:buNone/>
            </a:pPr>
            <a:r>
              <a:rPr lang="en-US" b="1" dirty="0"/>
              <a:t>a=$</a:t>
            </a:r>
            <a:r>
              <a:rPr lang="en-US" b="1" dirty="0" err="1"/>
              <a:t>num</a:t>
            </a:r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endParaRPr lang="en-US" altLang="en-US" dirty="0"/>
          </a:p>
          <a:p>
            <a:endParaRPr lang="en-US" altLang="en-US" sz="2800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User input in Shell Script</a:t>
            </a:r>
            <a:endParaRPr lang="en-US" sz="36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read command </a:t>
            </a:r>
            <a:r>
              <a:rPr lang="en-US" dirty="0"/>
              <a:t>allows a user to provide the runtime input.</a:t>
            </a:r>
          </a:p>
          <a:p>
            <a:r>
              <a:rPr lang="en-US" dirty="0"/>
              <a:t>Shell allows to prompt for user input.</a:t>
            </a:r>
          </a:p>
          <a:p>
            <a:pPr algn="just"/>
            <a:r>
              <a:rPr lang="en-US" b="1" dirty="0"/>
              <a:t>Syntax:</a:t>
            </a:r>
          </a:p>
          <a:p>
            <a:pPr marL="0" indent="0" algn="just">
              <a:buNone/>
            </a:pPr>
            <a:r>
              <a:rPr lang="en-US" b="1" dirty="0"/>
              <a:t>   </a:t>
            </a:r>
            <a:r>
              <a:rPr lang="en-US" dirty="0"/>
              <a:t>   </a:t>
            </a:r>
            <a:r>
              <a:rPr lang="en-US" u="sng" dirty="0"/>
              <a:t>read </a:t>
            </a:r>
            <a:r>
              <a:rPr lang="en-US" u="sng" dirty="0" err="1"/>
              <a:t>varname</a:t>
            </a:r>
            <a:r>
              <a:rPr lang="en-US" u="sng" dirty="0"/>
              <a:t> [more </a:t>
            </a:r>
            <a:r>
              <a:rPr lang="en-US" u="sng" dirty="0" err="1"/>
              <a:t>vars</a:t>
            </a:r>
            <a:r>
              <a:rPr lang="en-US" u="sng" dirty="0"/>
              <a:t>]</a:t>
            </a:r>
          </a:p>
          <a:p>
            <a:r>
              <a:rPr lang="en-US" dirty="0"/>
              <a:t>Value entered by user is assigned to </a:t>
            </a:r>
            <a:r>
              <a:rPr lang="en-US" dirty="0" err="1"/>
              <a:t>varname</a:t>
            </a:r>
            <a:endParaRPr lang="en-US" dirty="0"/>
          </a:p>
          <a:p>
            <a:pPr algn="just"/>
            <a:r>
              <a:rPr lang="en-US" b="1" dirty="0"/>
              <a:t>Run shell script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sz="4000" b="1" dirty="0"/>
              <a:t>bash filename.sh</a:t>
            </a:r>
            <a:endParaRPr lang="en-US" sz="2800" b="1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4624" y="3578280"/>
            <a:ext cx="4588870" cy="646480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Operators</a:t>
            </a:r>
            <a:endParaRPr lang="en-US" sz="36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44617"/>
              </p:ext>
            </p:extLst>
          </p:nvPr>
        </p:nvGraphicFramePr>
        <p:xfrm>
          <a:off x="131763" y="863600"/>
          <a:ext cx="11928475" cy="566121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6121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Arithmetic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139354"/>
              </p:ext>
            </p:extLst>
          </p:nvPr>
        </p:nvGraphicFramePr>
        <p:xfrm>
          <a:off x="131763" y="4616972"/>
          <a:ext cx="11928475" cy="566121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6121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Assignment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F80E1EC-999E-8B45-93B2-D45D3643E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2003"/>
              </p:ext>
            </p:extLst>
          </p:nvPr>
        </p:nvGraphicFramePr>
        <p:xfrm>
          <a:off x="2032000" y="1689696"/>
          <a:ext cx="8127999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287688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660540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66085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53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Addition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077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2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\*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Multiplication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26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Division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18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Modulus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529133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27DD93-3089-F54B-9EE3-6A83458F2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91783"/>
              </p:ext>
            </p:extLst>
          </p:nvPr>
        </p:nvGraphicFramePr>
        <p:xfrm>
          <a:off x="2032000" y="5367169"/>
          <a:ext cx="8127998" cy="457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38410">
                  <a:extLst>
                    <a:ext uri="{9D8B030D-6E8A-4147-A177-3AD203B41FA5}">
                      <a16:colId xmlns:a16="http://schemas.microsoft.com/office/drawing/2014/main" val="1019831221"/>
                    </a:ext>
                  </a:extLst>
                </a:gridCol>
                <a:gridCol w="938410">
                  <a:extLst>
                    <a:ext uri="{9D8B030D-6E8A-4147-A177-3AD203B41FA5}">
                      <a16:colId xmlns:a16="http://schemas.microsoft.com/office/drawing/2014/main" val="406793848"/>
                    </a:ext>
                  </a:extLst>
                </a:gridCol>
                <a:gridCol w="6251178">
                  <a:extLst>
                    <a:ext uri="{9D8B030D-6E8A-4147-A177-3AD203B41FA5}">
                      <a16:colId xmlns:a16="http://schemas.microsoft.com/office/drawing/2014/main" val="4263608125"/>
                    </a:ext>
                  </a:extLst>
                </a:gridCol>
              </a:tblGrid>
              <a:tr h="450474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Assigns right operand in left operand i.e.</a:t>
                      </a:r>
                      <a:r>
                        <a:rPr lang="en-US" sz="2400" baseline="0" dirty="0">
                          <a:effectLst/>
                        </a:rPr>
                        <a:t> </a:t>
                      </a:r>
                      <a:r>
                        <a:rPr lang="en-IN" sz="2400" dirty="0">
                          <a:effectLst/>
                        </a:rPr>
                        <a:t>a=$b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43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9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450A-4FDD-F84B-BAC2-CC6CEB7C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6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three months spanning the date.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9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878936"/>
              </p:ext>
            </p:extLst>
          </p:nvPr>
        </p:nvGraphicFramePr>
        <p:xfrm>
          <a:off x="131763" y="863600"/>
          <a:ext cx="11928475" cy="540572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Relational Operators – for Numeric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A047774-CCB7-C648-B178-3EEB1D35A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599842"/>
              </p:ext>
            </p:extLst>
          </p:nvPr>
        </p:nvGraphicFramePr>
        <p:xfrm>
          <a:off x="2031600" y="1600200"/>
          <a:ext cx="8128800" cy="365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0667">
                  <a:extLst>
                    <a:ext uri="{9D8B030D-6E8A-4147-A177-3AD203B41FA5}">
                      <a16:colId xmlns:a16="http://schemas.microsoft.com/office/drawing/2014/main" val="1112779592"/>
                    </a:ext>
                  </a:extLst>
                </a:gridCol>
                <a:gridCol w="1783850">
                  <a:extLst>
                    <a:ext uri="{9D8B030D-6E8A-4147-A177-3AD203B41FA5}">
                      <a16:colId xmlns:a16="http://schemas.microsoft.com/office/drawing/2014/main" val="652360761"/>
                    </a:ext>
                  </a:extLst>
                </a:gridCol>
                <a:gridCol w="4194283">
                  <a:extLst>
                    <a:ext uri="{9D8B030D-6E8A-4147-A177-3AD203B41FA5}">
                      <a16:colId xmlns:a16="http://schemas.microsoft.com/office/drawing/2014/main" val="4268769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95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eq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55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Not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7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gt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Greater than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8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ge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Greater than or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28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lt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Less than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4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Less than or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36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==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Is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302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7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695157"/>
              </p:ext>
            </p:extLst>
          </p:nvPr>
        </p:nvGraphicFramePr>
        <p:xfrm>
          <a:off x="131763" y="863600"/>
          <a:ext cx="11928475" cy="540572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Relational Operators – for 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B0C31AE-C2C9-204E-AFDF-1ABC949C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70742"/>
              </p:ext>
            </p:extLst>
          </p:nvPr>
        </p:nvGraphicFramePr>
        <p:xfrm>
          <a:off x="2032000" y="1556571"/>
          <a:ext cx="8128800" cy="228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96969">
                  <a:extLst>
                    <a:ext uri="{9D8B030D-6E8A-4147-A177-3AD203B41FA5}">
                      <a16:colId xmlns:a16="http://schemas.microsoft.com/office/drawing/2014/main" val="2204028906"/>
                    </a:ext>
                  </a:extLst>
                </a:gridCol>
                <a:gridCol w="1957892">
                  <a:extLst>
                    <a:ext uri="{9D8B030D-6E8A-4147-A177-3AD203B41FA5}">
                      <a16:colId xmlns:a16="http://schemas.microsoft.com/office/drawing/2014/main" val="478549925"/>
                    </a:ext>
                  </a:extLst>
                </a:gridCol>
                <a:gridCol w="3673939">
                  <a:extLst>
                    <a:ext uri="{9D8B030D-6E8A-4147-A177-3AD203B41FA5}">
                      <a16:colId xmlns:a16="http://schemas.microsoft.com/office/drawing/2014/main" val="2837394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33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 or 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91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Not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57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str1 &lt; str2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str1 is less than str2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64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str1 &gt; str2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str1 is greater str2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264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9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893436"/>
              </p:ext>
            </p:extLst>
          </p:nvPr>
        </p:nvGraphicFramePr>
        <p:xfrm>
          <a:off x="131763" y="863600"/>
          <a:ext cx="11928475" cy="540572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>
                          <a:effectLst/>
                        </a:rPr>
                        <a:t>Boolean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425287"/>
              </p:ext>
            </p:extLst>
          </p:nvPr>
        </p:nvGraphicFramePr>
        <p:xfrm>
          <a:off x="131764" y="3617262"/>
          <a:ext cx="11928474" cy="540572"/>
        </p:xfrm>
        <a:graphic>
          <a:graphicData uri="http://schemas.openxmlformats.org/drawingml/2006/table">
            <a:tbl>
              <a:tblPr/>
              <a:tblGrid>
                <a:gridCol w="1192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>
                          <a:effectLst/>
                        </a:rPr>
                        <a:t>String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225F30-3CC7-B14F-945F-1586423E5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79593"/>
              </p:ext>
            </p:extLst>
          </p:nvPr>
        </p:nvGraphicFramePr>
        <p:xfrm>
          <a:off x="1945900" y="1552690"/>
          <a:ext cx="8111938" cy="170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6702">
                  <a:extLst>
                    <a:ext uri="{9D8B030D-6E8A-4147-A177-3AD203B41FA5}">
                      <a16:colId xmlns:a16="http://schemas.microsoft.com/office/drawing/2014/main" val="2957102212"/>
                    </a:ext>
                  </a:extLst>
                </a:gridCol>
                <a:gridCol w="2247124">
                  <a:extLst>
                    <a:ext uri="{9D8B030D-6E8A-4147-A177-3AD203B41FA5}">
                      <a16:colId xmlns:a16="http://schemas.microsoft.com/office/drawing/2014/main" val="3570836094"/>
                    </a:ext>
                  </a:extLst>
                </a:gridCol>
                <a:gridCol w="3798112">
                  <a:extLst>
                    <a:ext uri="{9D8B030D-6E8A-4147-A177-3AD203B41FA5}">
                      <a16:colId xmlns:a16="http://schemas.microsoft.com/office/drawing/2014/main" val="191629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79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>
                          <a:effectLst/>
                        </a:rPr>
                        <a:t>This is logical negation.</a:t>
                      </a:r>
                      <a:endParaRPr lang="en-IN" sz="2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38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-o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This is logical 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64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This is logical AND.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52956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2293A30-932F-C34F-8F45-967D8BB1A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35213"/>
              </p:ext>
            </p:extLst>
          </p:nvPr>
        </p:nvGraphicFramePr>
        <p:xfrm>
          <a:off x="1945899" y="4237916"/>
          <a:ext cx="8111937" cy="195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19277">
                  <a:extLst>
                    <a:ext uri="{9D8B030D-6E8A-4147-A177-3AD203B41FA5}">
                      <a16:colId xmlns:a16="http://schemas.microsoft.com/office/drawing/2014/main" val="1985018400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3671169263"/>
                    </a:ext>
                  </a:extLst>
                </a:gridCol>
                <a:gridCol w="5098561">
                  <a:extLst>
                    <a:ext uri="{9D8B030D-6E8A-4147-A177-3AD203B41FA5}">
                      <a16:colId xmlns:a16="http://schemas.microsoft.com/office/drawing/2014/main" val="2057017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effectLst/>
                        </a:rPr>
                        <a:t>Checks if the value of two operands are equal or not</a:t>
                      </a:r>
                      <a:endParaRPr lang="en-IN" sz="2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38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effectLst/>
                        </a:rPr>
                        <a:t>If values are not equal then the condition becomes true.</a:t>
                      </a:r>
                      <a:endParaRPr lang="en-IN" sz="2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323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46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C972-8504-FC4E-A4E7-4E895AEC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Arithmetic Operator Example </a:t>
            </a:r>
            <a:r>
              <a:rPr lang="en-US" sz="2400" dirty="0">
                <a:solidFill>
                  <a:schemeClr val="accent6"/>
                </a:solidFill>
              </a:rPr>
              <a:t>(e.g. a=10, b=20)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92A4A79-446B-8445-BCEF-EA1DA18505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668366"/>
              </p:ext>
            </p:extLst>
          </p:nvPr>
        </p:nvGraphicFramePr>
        <p:xfrm>
          <a:off x="91372" y="788141"/>
          <a:ext cx="12009256" cy="497159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7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7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4265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10649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Operator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Description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Example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+ (Addition)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Adds values on either side of the operator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$a + $b` will give 30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- (Subtraction)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Subtracts right hand operand from left hand operand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$a - $b` will give -10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* (Multiplication)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Multiplies values on either side of the operator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>
                          <a:effectLst/>
                        </a:rPr>
                        <a:t>`expr $a \* $b` will give 200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/ (Division)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Divides left hand operand by right hand operand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$b / $a` will give 2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461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>
                          <a:effectLst/>
                        </a:rPr>
                        <a:t>% (Modulus)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Divides left hand operand by right hand operand and returns remainder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$b % $a` will give 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= (Assignment)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Assigns right operand in left operand</a:t>
                      </a:r>
                    </a:p>
                  </a:txBody>
                  <a:tcPr marL="52917" marR="52917" marT="52917" marB="52917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a = $b assign value of b into a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3099061144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== (Equality)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Compares two numbers, if both are same then returns true.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== $b ] would return false.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937431381"/>
                  </a:ext>
                </a:extLst>
              </a:tr>
              <a:tr h="410649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!= (Not Equality)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Compares two numbers, if both are different then returns true.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!= $b ] would return true.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223736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04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2049-F258-0140-8168-99F44EB3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Operator Example </a:t>
            </a:r>
            <a:r>
              <a:rPr lang="en-US" sz="2400" dirty="0">
                <a:solidFill>
                  <a:schemeClr val="accent6"/>
                </a:solidFill>
              </a:rPr>
              <a:t>(e.g. a=10, b=20)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AC3BC81-7765-4240-AA40-200BE6780A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433760"/>
              </p:ext>
            </p:extLst>
          </p:nvPr>
        </p:nvGraphicFramePr>
        <p:xfrm>
          <a:off x="101267" y="842084"/>
          <a:ext cx="11989465" cy="47303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8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213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29020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Operator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Description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Example</a:t>
                      </a:r>
                    </a:p>
                  </a:txBody>
                  <a:tcPr marL="35371" marR="35371" marT="35371" marB="353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eq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eq</a:t>
                      </a:r>
                      <a:r>
                        <a:rPr lang="en-IN" sz="2000" dirty="0">
                          <a:effectLst/>
                        </a:rPr>
                        <a:t> $b ] is not true.</a:t>
                      </a:r>
                    </a:p>
                  </a:txBody>
                  <a:tcPr marL="35371" marR="35371" marT="35371" marB="353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-ne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values are not equal,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-ne $b ] is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gt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greater than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gt</a:t>
                      </a:r>
                      <a:r>
                        <a:rPr lang="en-IN" sz="2000" dirty="0">
                          <a:effectLst/>
                        </a:rPr>
                        <a:t> $b ] is not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lt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less than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lt</a:t>
                      </a:r>
                      <a:r>
                        <a:rPr lang="en-IN" sz="2000" dirty="0">
                          <a:effectLst/>
                        </a:rPr>
                        <a:t> $b ] is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4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ge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greater than or equal to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ge</a:t>
                      </a:r>
                      <a:r>
                        <a:rPr lang="en-IN" sz="2000" dirty="0">
                          <a:effectLst/>
                        </a:rPr>
                        <a:t> $b ] is not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-le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less than or equal to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-le $b ] is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309906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9F90-7315-9846-8F1D-5F6F2627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Boolean Operator Example </a:t>
            </a:r>
            <a:r>
              <a:rPr lang="en-US" sz="2400" dirty="0">
                <a:solidFill>
                  <a:schemeClr val="accent6"/>
                </a:solidFill>
              </a:rPr>
              <a:t>(e.g. a=10, b=20)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1F246CE-1844-7A40-8A2E-FF35B6FE5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88824"/>
              </p:ext>
            </p:extLst>
          </p:nvPr>
        </p:nvGraphicFramePr>
        <p:xfrm>
          <a:off x="131179" y="863444"/>
          <a:ext cx="11994542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0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26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29020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Operator</a:t>
                      </a:r>
                      <a:endParaRPr lang="en-IN" sz="2000" b="1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Description</a:t>
                      </a:r>
                      <a:endParaRPr lang="en-IN" sz="2000" b="1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Example</a:t>
                      </a:r>
                      <a:endParaRPr lang="en-IN" sz="2000" b="1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!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This is logical negation. This inverts a true condition into false and vice versa.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! false ] is true.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-o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This is logical OR. If one of the operands is true, then the condition becomes true.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lt</a:t>
                      </a:r>
                      <a:r>
                        <a:rPr lang="en-IN" sz="2000" dirty="0">
                          <a:effectLst/>
                        </a:rPr>
                        <a:t> 20 -o $b -</a:t>
                      </a:r>
                      <a:r>
                        <a:rPr lang="en-IN" sz="2000" dirty="0" err="1">
                          <a:effectLst/>
                        </a:rPr>
                        <a:t>gt</a:t>
                      </a:r>
                      <a:r>
                        <a:rPr lang="en-IN" sz="2000" dirty="0">
                          <a:effectLst/>
                        </a:rPr>
                        <a:t> 100 ] is true.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-a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This is logical AND. If both the operands are true, then the condition becomes true otherwise false.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lt</a:t>
                      </a:r>
                      <a:r>
                        <a:rPr lang="en-IN" sz="2000" dirty="0">
                          <a:effectLst/>
                        </a:rPr>
                        <a:t> 20 -a $b -</a:t>
                      </a:r>
                      <a:r>
                        <a:rPr lang="en-IN" sz="2000" dirty="0" err="1">
                          <a:effectLst/>
                        </a:rPr>
                        <a:t>gt</a:t>
                      </a:r>
                      <a:r>
                        <a:rPr lang="en-IN" sz="2000" dirty="0">
                          <a:effectLst/>
                        </a:rPr>
                        <a:t> 100 ] is false.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63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BEB-D6EF-D641-B0BC-576FF221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String Operator Example </a:t>
            </a:r>
            <a:r>
              <a:rPr lang="en-US" sz="2400" dirty="0">
                <a:solidFill>
                  <a:schemeClr val="accent6"/>
                </a:solidFill>
              </a:rPr>
              <a:t>(e.g. a=“</a:t>
            </a:r>
            <a:r>
              <a:rPr lang="en-US" sz="2400" dirty="0" err="1">
                <a:solidFill>
                  <a:schemeClr val="accent6"/>
                </a:solidFill>
              </a:rPr>
              <a:t>abc</a:t>
            </a:r>
            <a:r>
              <a:rPr lang="en-US" sz="2400" dirty="0">
                <a:solidFill>
                  <a:schemeClr val="accent6"/>
                </a:solidFill>
              </a:rPr>
              <a:t>”, b=“</a:t>
            </a:r>
            <a:r>
              <a:rPr lang="en-US" sz="2400" dirty="0" err="1">
                <a:solidFill>
                  <a:schemeClr val="accent6"/>
                </a:solidFill>
              </a:rPr>
              <a:t>efg</a:t>
            </a:r>
            <a:r>
              <a:rPr lang="en-US" sz="2400" dirty="0">
                <a:solidFill>
                  <a:schemeClr val="accent6"/>
                </a:solidFill>
              </a:rPr>
              <a:t>”)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5C59717-0A2E-0245-9748-7B100A6AC1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585964"/>
              </p:ext>
            </p:extLst>
          </p:nvPr>
        </p:nvGraphicFramePr>
        <p:xfrm>
          <a:off x="101267" y="820569"/>
          <a:ext cx="11989465" cy="401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1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819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29020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Operator</a:t>
                      </a:r>
                    </a:p>
                  </a:txBody>
                  <a:tcPr marL="50511" marR="50511" marT="50511" marB="50511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Description</a:t>
                      </a:r>
                    </a:p>
                  </a:txBody>
                  <a:tcPr marL="50511" marR="50511" marT="50511" marB="50511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Example</a:t>
                      </a:r>
                    </a:p>
                  </a:txBody>
                  <a:tcPr marL="50511" marR="50511" marT="50511" marB="505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=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yes, then the condition becomes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= $b ] is not true.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!=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values are not equal then the condition becomes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!= $b ] is true.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-z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given string operand size is zero; if it is zero length, then it returns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-z $a ] is not true.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-n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given string operand size is non-zero; if it is nonzero length, then it returns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-n $a ] is not false.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4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 err="1">
                          <a:effectLst/>
                        </a:rPr>
                        <a:t>str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 </a:t>
                      </a:r>
                      <a:r>
                        <a:rPr lang="en-IN" sz="2000" b="1" dirty="0">
                          <a:effectLst/>
                        </a:rPr>
                        <a:t>str</a:t>
                      </a:r>
                      <a:r>
                        <a:rPr lang="en-IN" sz="2000" dirty="0">
                          <a:effectLst/>
                        </a:rPr>
                        <a:t> is not the empty string; if it is empty, then it returns false.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] is not false.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7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expr Command</a:t>
            </a:r>
            <a:endParaRPr lang="en-US" sz="4000" b="1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expr command in Unix evaluates a given expression and displays its corresponding output. </a:t>
            </a:r>
          </a:p>
          <a:p>
            <a:r>
              <a:rPr lang="en-US" dirty="0"/>
              <a:t>It is used for:</a:t>
            </a:r>
          </a:p>
          <a:p>
            <a:pPr lvl="1"/>
            <a:r>
              <a:rPr lang="en-US" dirty="0"/>
              <a:t>Basic operations like addition, subtraction, multiplication, division, and modulus on integers.</a:t>
            </a:r>
          </a:p>
          <a:p>
            <a:pPr lvl="1"/>
            <a:r>
              <a:rPr lang="en-US" dirty="0"/>
              <a:t>Evaluating regular expressions, string operations like substring, length of strings etc.</a:t>
            </a:r>
          </a:p>
          <a:p>
            <a:r>
              <a:rPr lang="en-US" dirty="0"/>
              <a:t>Syntax : </a:t>
            </a:r>
            <a:r>
              <a:rPr lang="en-US" b="1" dirty="0"/>
              <a:t>expr EXPRESSION</a:t>
            </a:r>
          </a:p>
          <a:p>
            <a:pPr marL="174625" indent="0" algn="just">
              <a:buNone/>
            </a:pP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2021541" y="4787153"/>
            <a:ext cx="1761565" cy="111610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$ expr 3 + 5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output:</a:t>
            </a:r>
          </a:p>
          <a:p>
            <a:r>
              <a:rPr lang="en-IN" sz="2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962400" y="4787153"/>
            <a:ext cx="1761565" cy="111610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$ expr 3 \* 5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output:</a:t>
            </a:r>
          </a:p>
          <a:p>
            <a:r>
              <a:rPr lang="en-IN" sz="2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98774" y="4518765"/>
            <a:ext cx="4078603" cy="1882033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chemeClr val="tx1"/>
                </a:solidFill>
              </a:rPr>
              <a:t>num1=10</a:t>
            </a:r>
          </a:p>
          <a:p>
            <a:r>
              <a:rPr lang="pt-BR" sz="2000" dirty="0">
                <a:solidFill>
                  <a:schemeClr val="tx1"/>
                </a:solidFill>
              </a:rPr>
              <a:t>num2=20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sum=`expr $num1 + $num2`</a:t>
            </a:r>
          </a:p>
          <a:p>
            <a:r>
              <a:rPr lang="pt-BR" sz="2000" dirty="0">
                <a:solidFill>
                  <a:schemeClr val="tx1"/>
                </a:solidFill>
              </a:rPr>
              <a:t>echo $sum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output:</a:t>
            </a:r>
            <a:r>
              <a:rPr lang="en-IN" sz="2000" dirty="0">
                <a:solidFill>
                  <a:schemeClr val="tx1"/>
                </a:solidFill>
              </a:rPr>
              <a:t> 30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42" y="2749714"/>
            <a:ext cx="2082052" cy="1662214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316753" y="3968925"/>
            <a:ext cx="1232648" cy="499169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err="1">
                <a:solidFill>
                  <a:schemeClr val="tx1"/>
                </a:solidFill>
              </a:rPr>
              <a:t>Backtick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55046" y="5261435"/>
            <a:ext cx="221281" cy="396691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9150342" y="5308154"/>
            <a:ext cx="173621" cy="396691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/>
          <p:cNvCxnSpPr>
            <a:cxnSpLocks/>
            <a:stCxn id="15" idx="1"/>
          </p:cNvCxnSpPr>
          <p:nvPr/>
        </p:nvCxnSpPr>
        <p:spPr>
          <a:xfrm flipH="1">
            <a:off x="6933077" y="3580821"/>
            <a:ext cx="2217265" cy="177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1"/>
            <a:endCxn id="20" idx="0"/>
          </p:cNvCxnSpPr>
          <p:nvPr/>
        </p:nvCxnSpPr>
        <p:spPr>
          <a:xfrm>
            <a:off x="9150342" y="3580821"/>
            <a:ext cx="86811" cy="172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6" idx="3"/>
            <a:endCxn id="15" idx="1"/>
          </p:cNvCxnSpPr>
          <p:nvPr/>
        </p:nvCxnSpPr>
        <p:spPr>
          <a:xfrm flipV="1">
            <a:off x="7549401" y="3580821"/>
            <a:ext cx="1600941" cy="63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6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6" grpId="0" animBg="1"/>
      <p:bldP spid="18" grpId="0" animBg="1"/>
      <p:bldP spid="20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if Statement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If statements use the if, then, else, and fi keywords.</a:t>
            </a:r>
          </a:p>
          <a:p>
            <a:pPr algn="l"/>
            <a:r>
              <a:rPr lang="en-US" dirty="0"/>
              <a:t>The condition goes in square brackets.</a:t>
            </a:r>
          </a:p>
          <a:p>
            <a:pPr algn="l"/>
            <a:r>
              <a:rPr lang="en-US" b="1" dirty="0"/>
              <a:t>Syntax :</a:t>
            </a:r>
          </a:p>
          <a:p>
            <a:pPr marL="0" indent="538163" algn="l">
              <a:buNone/>
            </a:pPr>
            <a:r>
              <a:rPr lang="en-US" sz="3600" b="1" dirty="0"/>
              <a:t>if [ &lt;some test&gt; ]</a:t>
            </a:r>
            <a:br>
              <a:rPr lang="en-US" sz="3600" b="1" dirty="0"/>
            </a:br>
            <a:r>
              <a:rPr lang="en-US" sz="3600" dirty="0"/>
              <a:t>        </a:t>
            </a:r>
            <a:r>
              <a:rPr lang="en-US" sz="3600" b="1" dirty="0"/>
              <a:t>then</a:t>
            </a:r>
            <a:br>
              <a:rPr lang="en-US" sz="3600" dirty="0"/>
            </a:br>
            <a:r>
              <a:rPr lang="en-US" sz="3600" dirty="0"/>
              <a:t>	&lt;commands&gt;</a:t>
            </a:r>
            <a:br>
              <a:rPr lang="en-US" sz="3600" dirty="0"/>
            </a:br>
            <a:r>
              <a:rPr lang="en-US" sz="3600"/>
              <a:t>     </a:t>
            </a:r>
            <a:r>
              <a:rPr lang="en-US" sz="3600" b="1"/>
              <a:t>fi</a:t>
            </a:r>
            <a:endParaRPr lang="en-US" sz="36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122895" y="2846239"/>
            <a:ext cx="4340620" cy="2628586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3200" dirty="0"/>
              <a:t>if [ $no -</a:t>
            </a:r>
            <a:r>
              <a:rPr lang="en-IN" sz="3200" dirty="0" err="1"/>
              <a:t>gt</a:t>
            </a:r>
            <a:r>
              <a:rPr lang="en-IN" sz="3200" dirty="0"/>
              <a:t> 100 ]</a:t>
            </a:r>
          </a:p>
          <a:p>
            <a:r>
              <a:rPr lang="en-IN" sz="3200" dirty="0"/>
              <a:t>then</a:t>
            </a:r>
          </a:p>
          <a:p>
            <a:r>
              <a:rPr lang="en-IN" sz="3200" dirty="0"/>
              <a:t>echo "Greater than 100"</a:t>
            </a:r>
          </a:p>
          <a:p>
            <a:r>
              <a:rPr lang="en-IN" sz="3200" dirty="0"/>
              <a:t>fi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29148" y="2231207"/>
            <a:ext cx="349623" cy="546956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3852057" y="2231207"/>
            <a:ext cx="385483" cy="546957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1482913" y="4360322"/>
            <a:ext cx="2958354" cy="1595827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The spaces before and after the square brackets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 [ ] are required.</a:t>
            </a:r>
            <a:endParaRPr lang="en-IN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56029" y="2764714"/>
            <a:ext cx="914401" cy="159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 flipH="1">
            <a:off x="3861022" y="2778163"/>
            <a:ext cx="183777" cy="158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8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if Statement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77142-5AB6-144F-8C93-9BBDFC0C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9654" y="1474637"/>
            <a:ext cx="3991535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/>
              <a:t>if [ $a -</a:t>
            </a:r>
            <a:r>
              <a:rPr lang="en-IN" sz="2800" dirty="0" err="1"/>
              <a:t>gt</a:t>
            </a:r>
            <a:r>
              <a:rPr lang="en-IN" sz="2800" dirty="0"/>
              <a:t> $b ]</a:t>
            </a:r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echo “A is Greater than B"</a:t>
            </a:r>
          </a:p>
          <a:p>
            <a:r>
              <a:rPr lang="en-IN" sz="2800" dirty="0"/>
              <a:t>fi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6342" y="1484075"/>
            <a:ext cx="4020673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/>
              <a:t>if [ $a -ne </a:t>
            </a:r>
            <a:r>
              <a:rPr lang="en-IN" sz="2800"/>
              <a:t>$b ]</a:t>
            </a:r>
            <a:endParaRPr lang="en-IN" sz="2800" dirty="0"/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echo “A is not </a:t>
            </a:r>
            <a:r>
              <a:rPr lang="en-IN" sz="2800" dirty="0" err="1"/>
              <a:t>eqal</a:t>
            </a:r>
            <a:r>
              <a:rPr lang="en-IN" sz="2800" dirty="0"/>
              <a:t> to B"</a:t>
            </a:r>
          </a:p>
          <a:p>
            <a:r>
              <a:rPr lang="en-IN" sz="2800" dirty="0"/>
              <a:t>fi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9653" y="3670990"/>
            <a:ext cx="6775077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/>
              <a:t>if [ `expr $mid1_total + $mid2_total` -</a:t>
            </a:r>
            <a:r>
              <a:rPr lang="en-IN" sz="2800" dirty="0" err="1"/>
              <a:t>gt</a:t>
            </a:r>
            <a:r>
              <a:rPr lang="en-IN" sz="2800" dirty="0"/>
              <a:t> 50 ]</a:t>
            </a:r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echo “Total Marks is Greater than 50"</a:t>
            </a:r>
          </a:p>
          <a:p>
            <a:r>
              <a:rPr lang="en-IN" sz="2800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6365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Shell Script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E3F5E-8C05-624E-9654-25807F7E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43345"/>
            <a:ext cx="8762997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3630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Sunday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09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600" b="1" dirty="0">
                <a:latin typeface="+mj-lt"/>
              </a:rPr>
              <a:t>if…else Statement</a:t>
            </a:r>
            <a:endParaRPr lang="en-IN" sz="36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245A2-33D2-D943-B94D-C8621754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executes statements-1 if condition is true</a:t>
            </a:r>
          </a:p>
          <a:p>
            <a:r>
              <a:rPr lang="en-US" dirty="0"/>
              <a:t>executes statements-2 if condition is false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13964" y="1102659"/>
            <a:ext cx="3993778" cy="3402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if [control command]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3200" dirty="0">
                <a:solidFill>
                  <a:schemeClr val="tx1"/>
                </a:solidFill>
              </a:rPr>
              <a:t> &lt;statements-1&gt;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3200" dirty="0">
                <a:solidFill>
                  <a:schemeClr val="tx1"/>
                </a:solidFill>
              </a:rPr>
              <a:t> &lt;statements-2&gt;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fi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1" y="1102659"/>
            <a:ext cx="4061013" cy="238013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if [ $a -</a:t>
            </a:r>
            <a:r>
              <a:rPr lang="en-US" sz="2600" dirty="0" err="1">
                <a:solidFill>
                  <a:schemeClr val="tx1"/>
                </a:solidFill>
              </a:rPr>
              <a:t>eq</a:t>
            </a:r>
            <a:r>
              <a:rPr lang="en-US" sz="2600" dirty="0">
                <a:solidFill>
                  <a:schemeClr val="tx1"/>
                </a:solidFill>
              </a:rPr>
              <a:t> $b ]</a:t>
            </a:r>
          </a:p>
          <a:p>
            <a:r>
              <a:rPr lang="en-US" sz="2600" dirty="0">
                <a:solidFill>
                  <a:schemeClr val="tx1"/>
                </a:solidFill>
              </a:rPr>
              <a:t>then</a:t>
            </a:r>
          </a:p>
          <a:p>
            <a:r>
              <a:rPr lang="en-US" sz="2600" dirty="0">
                <a:solidFill>
                  <a:schemeClr val="tx1"/>
                </a:solidFill>
              </a:rPr>
              <a:t>   echo "a is equal to b"</a:t>
            </a:r>
          </a:p>
          <a:p>
            <a:r>
              <a:rPr lang="en-US" sz="2600" dirty="0">
                <a:solidFill>
                  <a:schemeClr val="tx1"/>
                </a:solidFill>
              </a:rPr>
              <a:t>else</a:t>
            </a:r>
          </a:p>
          <a:p>
            <a:r>
              <a:rPr lang="en-US" sz="2600" dirty="0">
                <a:solidFill>
                  <a:schemeClr val="tx1"/>
                </a:solidFill>
              </a:rPr>
              <a:t>   echo "a is not equal to b"</a:t>
            </a:r>
          </a:p>
          <a:p>
            <a:r>
              <a:rPr lang="en-US" sz="2600" dirty="0">
                <a:solidFill>
                  <a:schemeClr val="tx1"/>
                </a:solidFill>
              </a:rPr>
              <a:t>fi</a:t>
            </a:r>
            <a:endParaRPr lang="en-IN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600" b="1" dirty="0">
                <a:latin typeface="+mj-lt"/>
              </a:rPr>
              <a:t>Nested if-else-fi  Statement</a:t>
            </a:r>
            <a:endParaRPr lang="en-IN" sz="36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B394C-EBBE-EC46-A73C-071812FB1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3281" y="1041400"/>
            <a:ext cx="7678273" cy="53340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if [control command]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   	if [control command]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	then</a:t>
            </a:r>
          </a:p>
          <a:p>
            <a:r>
              <a:rPr lang="en-US" sz="3200" dirty="0">
                <a:solidFill>
                  <a:schemeClr val="tx1"/>
                </a:solidFill>
              </a:rPr>
              <a:t>   	&lt;statements&gt;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	</a:t>
            </a:r>
            <a:r>
              <a:rPr lang="en-US" sz="32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3200" dirty="0">
                <a:solidFill>
                  <a:schemeClr val="tx1"/>
                </a:solidFill>
              </a:rPr>
              <a:t> 	&lt;statements&gt;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	</a:t>
            </a:r>
            <a:r>
              <a:rPr lang="en-US" sz="3200" b="1" dirty="0">
                <a:solidFill>
                  <a:schemeClr val="tx1"/>
                </a:solidFill>
              </a:rPr>
              <a:t>fi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	</a:t>
            </a:r>
            <a:r>
              <a:rPr lang="en-US" sz="3200" dirty="0">
                <a:solidFill>
                  <a:schemeClr val="tx1"/>
                </a:solidFill>
              </a:rPr>
              <a:t>&lt;statements&gt;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6304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if-else-if ladder </a:t>
            </a:r>
            <a:endParaRPr lang="en-US" sz="36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714500" y="998031"/>
            <a:ext cx="4960234" cy="434181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if [control command]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2400" dirty="0">
                <a:solidFill>
                  <a:schemeClr val="tx1"/>
                </a:solidFill>
              </a:rPr>
              <a:t> &lt;statements&gt;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elif</a:t>
            </a:r>
            <a:r>
              <a:rPr lang="en-US" sz="2400" b="1" dirty="0">
                <a:solidFill>
                  <a:schemeClr val="tx1"/>
                </a:solidFill>
              </a:rPr>
              <a:t> [control command]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 &lt;statements&gt;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elif</a:t>
            </a:r>
            <a:r>
              <a:rPr lang="en-US" sz="2400" b="1" dirty="0">
                <a:solidFill>
                  <a:schemeClr val="tx1"/>
                </a:solidFill>
              </a:rPr>
              <a:t> [control command]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 &lt;statements&gt;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2400" dirty="0">
                <a:solidFill>
                  <a:schemeClr val="tx1"/>
                </a:solidFill>
              </a:rPr>
              <a:t>&lt;statements&gt;</a:t>
            </a:r>
          </a:p>
          <a:p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fi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4501" y="5339842"/>
            <a:ext cx="8160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word </a:t>
            </a:r>
            <a:r>
              <a:rPr lang="en-US" sz="2400" b="1" dirty="0" err="1">
                <a:solidFill>
                  <a:schemeClr val="accent6"/>
                </a:solidFill>
              </a:rPr>
              <a:t>elif</a:t>
            </a:r>
            <a:r>
              <a:rPr lang="en-US" sz="2400" b="1" dirty="0">
                <a:solidFill>
                  <a:schemeClr val="accent6"/>
                </a:solidFill>
              </a:rPr>
              <a:t> stands for “else if”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part of the if statement and cannot be used by itself</a:t>
            </a:r>
          </a:p>
        </p:txBody>
      </p:sp>
    </p:spTree>
    <p:extLst>
      <p:ext uri="{BB962C8B-B14F-4D97-AF65-F5344CB8AC3E}">
        <p14:creationId xmlns:p14="http://schemas.microsoft.com/office/powerpoint/2010/main" val="30218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if-else-if ladder Example</a:t>
            </a:r>
            <a:endParaRPr lang="en-US" sz="36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0D6A0-9666-D94E-B7C8-633470624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8970" y="1072277"/>
            <a:ext cx="5860678" cy="5170646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/>
              <a:t>if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5 ]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5"</a:t>
            </a:r>
          </a:p>
          <a:p>
            <a:r>
              <a:rPr lang="en-US" sz="2200" dirty="0" err="1"/>
              <a:t>elif</a:t>
            </a:r>
            <a:r>
              <a:rPr lang="en-US" sz="2200" dirty="0"/>
              <a:t>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10 ]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10"</a:t>
            </a:r>
          </a:p>
          <a:p>
            <a:r>
              <a:rPr lang="en-US" sz="2200" dirty="0" err="1"/>
              <a:t>elif</a:t>
            </a:r>
            <a:r>
              <a:rPr lang="en-US" sz="2200" dirty="0"/>
              <a:t>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20 ]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20"</a:t>
            </a:r>
          </a:p>
          <a:p>
            <a:r>
              <a:rPr lang="en-US" sz="2200" dirty="0" err="1"/>
              <a:t>elif</a:t>
            </a:r>
            <a:r>
              <a:rPr lang="en-US" sz="2200" dirty="0"/>
              <a:t>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30 ]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30"</a:t>
            </a:r>
          </a:p>
          <a:p>
            <a:r>
              <a:rPr lang="en-US" sz="2200" dirty="0"/>
              <a:t>else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not equal to 5,10,20 or 30"</a:t>
            </a:r>
          </a:p>
          <a:p>
            <a:r>
              <a:rPr lang="en-US" sz="2200" dirty="0"/>
              <a:t>fi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4935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case Structure</a:t>
            </a:r>
            <a:endParaRPr lang="en-US" sz="3600" b="1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40F12D-887F-7048-9AE8-0E84BC44D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case statement for a decision that is based on multiple choices.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4501" y="1435494"/>
            <a:ext cx="3520889" cy="4893647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case</a:t>
            </a:r>
            <a:r>
              <a:rPr lang="en-US" sz="2400" dirty="0"/>
              <a:t> $word </a:t>
            </a:r>
            <a:r>
              <a:rPr lang="en-US" sz="2400" b="1" dirty="0"/>
              <a:t>in</a:t>
            </a:r>
          </a:p>
          <a:p>
            <a:r>
              <a:rPr lang="en-US" sz="2400" dirty="0"/>
              <a:t>pattern1) c</a:t>
            </a:r>
          </a:p>
          <a:p>
            <a:r>
              <a:rPr lang="en-US" sz="2400" dirty="0"/>
              <a:t>ommand-list1</a:t>
            </a:r>
          </a:p>
          <a:p>
            <a:r>
              <a:rPr lang="en-US" sz="2400" dirty="0"/>
              <a:t>;;</a:t>
            </a:r>
          </a:p>
          <a:p>
            <a:r>
              <a:rPr lang="en-US" sz="2400" dirty="0"/>
              <a:t>pattern2) </a:t>
            </a:r>
          </a:p>
          <a:p>
            <a:r>
              <a:rPr lang="en-US" sz="2400" dirty="0"/>
              <a:t>command-list2</a:t>
            </a:r>
          </a:p>
          <a:p>
            <a:r>
              <a:rPr lang="en-US" sz="2400" dirty="0"/>
              <a:t>;;</a:t>
            </a:r>
          </a:p>
          <a:p>
            <a:r>
              <a:rPr lang="en-US" sz="2400" dirty="0" err="1"/>
              <a:t>patternN</a:t>
            </a:r>
            <a:r>
              <a:rPr lang="en-US" sz="2400" dirty="0"/>
              <a:t>) </a:t>
            </a:r>
          </a:p>
          <a:p>
            <a:r>
              <a:rPr lang="en-US" sz="2400" dirty="0"/>
              <a:t>command-</a:t>
            </a:r>
            <a:r>
              <a:rPr lang="en-US" sz="2400" dirty="0" err="1"/>
              <a:t>listN</a:t>
            </a:r>
            <a:endParaRPr lang="en-US" sz="2400" dirty="0"/>
          </a:p>
          <a:p>
            <a:r>
              <a:rPr lang="en-US" sz="2400" dirty="0"/>
              <a:t>;;</a:t>
            </a:r>
          </a:p>
          <a:p>
            <a:r>
              <a:rPr lang="en-US" sz="2400" dirty="0"/>
              <a:t>*)</a:t>
            </a:r>
          </a:p>
          <a:p>
            <a:r>
              <a:rPr lang="en-US" sz="2400" dirty="0"/>
              <a:t>;;</a:t>
            </a:r>
          </a:p>
          <a:p>
            <a:r>
              <a:rPr lang="en-US" sz="2400" b="1" dirty="0" err="1"/>
              <a:t>esac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5804647" y="1422046"/>
            <a:ext cx="4605619" cy="5016758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echo "Enter number:"</a:t>
            </a:r>
          </a:p>
          <a:p>
            <a:r>
              <a:rPr lang="en-US" sz="2000" dirty="0"/>
              <a:t>read </a:t>
            </a:r>
            <a:r>
              <a:rPr lang="en-US" sz="2000" dirty="0" err="1"/>
              <a:t>num</a:t>
            </a:r>
            <a:endParaRPr lang="en-US" sz="2000" dirty="0"/>
          </a:p>
          <a:p>
            <a:r>
              <a:rPr lang="en-US" sz="2000" dirty="0"/>
              <a:t>case $</a:t>
            </a:r>
            <a:r>
              <a:rPr lang="en-US" sz="2000" dirty="0" err="1"/>
              <a:t>num</a:t>
            </a:r>
            <a:r>
              <a:rPr lang="en-US" sz="2000" dirty="0"/>
              <a:t> in</a:t>
            </a:r>
          </a:p>
          <a:p>
            <a:r>
              <a:rPr lang="en-US" sz="2000" dirty="0"/>
              <a:t>  1)</a:t>
            </a:r>
          </a:p>
          <a:p>
            <a:r>
              <a:rPr lang="en-US" sz="2000" dirty="0"/>
              <a:t>    echo "It's one!"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/>
              <a:t>  2)</a:t>
            </a:r>
          </a:p>
          <a:p>
            <a:r>
              <a:rPr lang="en-US" sz="2000" dirty="0"/>
              <a:t>    echo "It's two!"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/>
              <a:t>  3)</a:t>
            </a:r>
          </a:p>
          <a:p>
            <a:r>
              <a:rPr lang="en-US" sz="2000" dirty="0"/>
              <a:t>    echo "It's three!"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/>
              <a:t>  *)</a:t>
            </a:r>
          </a:p>
          <a:p>
            <a:r>
              <a:rPr lang="en-US" sz="2000" dirty="0"/>
              <a:t>    echo "It's something else!"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 err="1"/>
              <a:t>esac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05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>
              <a:defRPr/>
            </a:pPr>
            <a:r>
              <a:rPr lang="en-US" sz="3600" b="1" dirty="0">
                <a:latin typeface="+mj-lt"/>
              </a:rPr>
              <a:t>Repetition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0183-AF9C-9144-B1ED-8F2E306C0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2400" y="5734050"/>
            <a:ext cx="6096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0A128-55F5-4616-81A4-24052CECD2EA}" type="slidenum">
              <a:rPr lang="en-US" altLang="en-US" sz="1400">
                <a:solidFill>
                  <a:srgbClr val="FFFFFF"/>
                </a:solidFill>
              </a:rPr>
              <a:pPr/>
              <a:t>205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92" y="1455085"/>
            <a:ext cx="8799409" cy="371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8153400" y="3962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3487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while loop</a:t>
            </a:r>
            <a:endParaRPr lang="en-US" sz="3600" b="1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0A9F51-89FD-F844-8939-369AA2E6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2076" y="1395007"/>
            <a:ext cx="3648892" cy="403187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/>
              <a:t>Syntax:</a:t>
            </a:r>
          </a:p>
          <a:p>
            <a:r>
              <a:rPr lang="en-US" sz="3200" b="1" dirty="0"/>
              <a:t>while [ condition ]</a:t>
            </a:r>
          </a:p>
          <a:p>
            <a:r>
              <a:rPr lang="en-US" sz="3200" b="1" dirty="0"/>
              <a:t>do </a:t>
            </a:r>
          </a:p>
          <a:p>
            <a:r>
              <a:rPr lang="en-US" sz="3200" dirty="0"/>
              <a:t>	command1</a:t>
            </a:r>
          </a:p>
          <a:p>
            <a:r>
              <a:rPr lang="en-US" sz="3200" dirty="0"/>
              <a:t>	command2</a:t>
            </a:r>
          </a:p>
          <a:p>
            <a:r>
              <a:rPr lang="en-US" sz="3200" dirty="0"/>
              <a:t>	…..</a:t>
            </a:r>
          </a:p>
          <a:p>
            <a:r>
              <a:rPr lang="en-US" sz="3200" dirty="0"/>
              <a:t>	.....</a:t>
            </a:r>
          </a:p>
          <a:p>
            <a:r>
              <a:rPr lang="en-US" sz="3200" b="1" dirty="0"/>
              <a:t>done 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058" y="3359767"/>
            <a:ext cx="4682442" cy="3046988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dirty="0" err="1"/>
              <a:t>i</a:t>
            </a:r>
            <a:r>
              <a:rPr lang="en-US" altLang="en-US" sz="3200" dirty="0"/>
              <a:t>=1</a:t>
            </a:r>
          </a:p>
          <a:p>
            <a:r>
              <a:rPr lang="en-US" altLang="en-US" sz="3200" dirty="0"/>
              <a:t>while [ $</a:t>
            </a:r>
            <a:r>
              <a:rPr lang="en-US" altLang="en-US" sz="3200" dirty="0" err="1"/>
              <a:t>i</a:t>
            </a:r>
            <a:r>
              <a:rPr lang="en-US" altLang="en-US" sz="3200" dirty="0"/>
              <a:t> -le 10 ]</a:t>
            </a:r>
          </a:p>
          <a:p>
            <a:r>
              <a:rPr lang="en-US" altLang="en-US" sz="3200" dirty="0"/>
              <a:t>do</a:t>
            </a:r>
          </a:p>
          <a:p>
            <a:r>
              <a:rPr lang="en-US" altLang="en-US" sz="3200" dirty="0"/>
              <a:t>   echo “$</a:t>
            </a:r>
            <a:r>
              <a:rPr lang="en-US" altLang="en-US" sz="3200" dirty="0" err="1"/>
              <a:t>i</a:t>
            </a:r>
            <a:r>
              <a:rPr lang="en-US" altLang="en-US" sz="3200" dirty="0"/>
              <a:t>”</a:t>
            </a:r>
          </a:p>
          <a:p>
            <a:r>
              <a:rPr lang="en-US" altLang="en-US" sz="3200" dirty="0"/>
              <a:t>   </a:t>
            </a:r>
            <a:r>
              <a:rPr lang="en-US" altLang="en-US" sz="3200" dirty="0" err="1"/>
              <a:t>i</a:t>
            </a:r>
            <a:r>
              <a:rPr lang="en-US" altLang="en-US" sz="3200" dirty="0"/>
              <a:t>=`expr $</a:t>
            </a:r>
            <a:r>
              <a:rPr lang="en-US" altLang="en-US" sz="3200" dirty="0" err="1"/>
              <a:t>i</a:t>
            </a:r>
            <a:r>
              <a:rPr lang="en-US" altLang="en-US" sz="3200" dirty="0"/>
              <a:t> + 1`</a:t>
            </a:r>
          </a:p>
          <a:p>
            <a:r>
              <a:rPr lang="en-US" altLang="en-US" sz="3200" dirty="0"/>
              <a:t>done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795058" y="1395007"/>
            <a:ext cx="4682442" cy="169543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The while construct tests for a condition, and if </a:t>
            </a:r>
            <a:r>
              <a:rPr lang="en-US" sz="2000" b="1" dirty="0">
                <a:solidFill>
                  <a:schemeClr val="accent6"/>
                </a:solidFill>
              </a:rPr>
              <a:t>true</a:t>
            </a:r>
            <a:r>
              <a:rPr lang="en-US" sz="2000" b="1" dirty="0">
                <a:solidFill>
                  <a:schemeClr val="tx1"/>
                </a:solidFill>
              </a:rPr>
              <a:t>, executes commands. </a:t>
            </a:r>
          </a:p>
          <a:p>
            <a:pPr algn="just"/>
            <a:endParaRPr lang="en-US" sz="2000" b="1" dirty="0">
              <a:solidFill>
                <a:schemeClr val="tx1"/>
              </a:solidFill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</a:rPr>
              <a:t>It keeps looping as long as the condition is true.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22077" y="1972779"/>
            <a:ext cx="3493995" cy="434245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7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until loop</a:t>
            </a:r>
            <a:endParaRPr lang="en-US" sz="3600" b="1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DC7E28-CEBF-484F-B07F-B3BBBD67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2076" y="1395007"/>
            <a:ext cx="3660467" cy="403187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/>
              <a:t>Syntax:</a:t>
            </a:r>
          </a:p>
          <a:p>
            <a:r>
              <a:rPr lang="en-US" sz="3200" b="1" dirty="0"/>
              <a:t>until [ condition ]</a:t>
            </a:r>
          </a:p>
          <a:p>
            <a:r>
              <a:rPr lang="en-US" sz="3200" b="1" dirty="0"/>
              <a:t>do</a:t>
            </a:r>
          </a:p>
          <a:p>
            <a:r>
              <a:rPr lang="en-US" sz="3200" dirty="0"/>
              <a:t>	command1</a:t>
            </a:r>
          </a:p>
          <a:p>
            <a:r>
              <a:rPr lang="en-US" sz="3200" dirty="0"/>
              <a:t>	command2</a:t>
            </a:r>
          </a:p>
          <a:p>
            <a:r>
              <a:rPr lang="en-US" sz="3200" dirty="0"/>
              <a:t>	…..</a:t>
            </a:r>
          </a:p>
          <a:p>
            <a:r>
              <a:rPr lang="en-US" sz="3200" dirty="0"/>
              <a:t>	.....</a:t>
            </a:r>
          </a:p>
          <a:p>
            <a:r>
              <a:rPr lang="en-US" sz="3200" b="1" dirty="0"/>
              <a:t>done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60334" y="3367687"/>
            <a:ext cx="4717166" cy="2308324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400" dirty="0"/>
              <a:t>COUNT=1</a:t>
            </a:r>
          </a:p>
          <a:p>
            <a:r>
              <a:rPr lang="en-US" altLang="en-US" sz="2400" dirty="0"/>
              <a:t>until [ $COUNT -</a:t>
            </a:r>
            <a:r>
              <a:rPr lang="en-US" altLang="en-US" sz="2400" dirty="0" err="1"/>
              <a:t>gt</a:t>
            </a:r>
            <a:r>
              <a:rPr lang="en-US" altLang="en-US" sz="2400" dirty="0"/>
              <a:t> 5 ];</a:t>
            </a:r>
          </a:p>
          <a:p>
            <a:r>
              <a:rPr lang="en-US" altLang="en-US" sz="2400" dirty="0"/>
              <a:t> do</a:t>
            </a:r>
          </a:p>
          <a:p>
            <a:r>
              <a:rPr lang="en-US" altLang="en-US" sz="2400" dirty="0"/>
              <a:t>  echo "Value of count is: $COUNT"</a:t>
            </a:r>
          </a:p>
          <a:p>
            <a:r>
              <a:rPr lang="en-US" altLang="en-US" sz="2400" dirty="0"/>
              <a:t>  COUNT=$(($COUNT + 1))</a:t>
            </a:r>
          </a:p>
          <a:p>
            <a:r>
              <a:rPr lang="en-US" altLang="en-US" sz="2400" dirty="0"/>
              <a:t>done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0334" y="1411565"/>
            <a:ext cx="4717166" cy="167887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The until construct tests for a condition, and if </a:t>
            </a:r>
            <a:r>
              <a:rPr lang="en-US" sz="2000" dirty="0">
                <a:solidFill>
                  <a:schemeClr val="accent6"/>
                </a:solidFill>
              </a:rPr>
              <a:t>false</a:t>
            </a:r>
            <a:r>
              <a:rPr lang="en-US" sz="2000" dirty="0">
                <a:solidFill>
                  <a:schemeClr val="tx1"/>
                </a:solidFill>
              </a:rPr>
              <a:t>, executes commands. </a:t>
            </a:r>
          </a:p>
          <a:p>
            <a:pPr marL="342900" indent="-342900" algn="just">
              <a:buFont typeface="Wingdings" pitchFamily="2" charset="2"/>
              <a:buChar char="ü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It keeps looping as long as the condition is false (opposite of while construct)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822077" y="1972779"/>
            <a:ext cx="3493995" cy="434245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6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11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600" b="1" dirty="0">
                <a:latin typeface="+mj-lt"/>
              </a:rPr>
              <a:t>for loop using “in” and list of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0FBE9-CDBC-FB4B-903D-337AE352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the value of the variable </a:t>
            </a:r>
            <a:r>
              <a:rPr lang="en-US" dirty="0" err="1"/>
              <a:t>arg</a:t>
            </a:r>
            <a:r>
              <a:rPr lang="en-US" dirty="0"/>
              <a:t> is set to the values provided in the list one at a time and the block of statements executed. </a:t>
            </a:r>
          </a:p>
          <a:p>
            <a:r>
              <a:rPr lang="en-US" dirty="0"/>
              <a:t>This is repeated until the list is exhausted.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4500" y="4884349"/>
            <a:ext cx="3951196" cy="1569660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in 1 2 3 4 5</a:t>
            </a:r>
          </a:p>
          <a:p>
            <a:r>
              <a:rPr lang="en-US" sz="2400" dirty="0"/>
              <a:t>do</a:t>
            </a:r>
          </a:p>
          <a:p>
            <a:r>
              <a:rPr lang="en-US" sz="2400" dirty="0"/>
              <a:t>  echo "Looping ... number $</a:t>
            </a:r>
            <a:r>
              <a:rPr lang="en-US" sz="2400" dirty="0" err="1"/>
              <a:t>i</a:t>
            </a:r>
            <a:r>
              <a:rPr lang="en-US" sz="2400" dirty="0"/>
              <a:t>"</a:t>
            </a:r>
          </a:p>
          <a:p>
            <a:r>
              <a:rPr lang="en-US" sz="2400" dirty="0"/>
              <a:t>done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6739" y="1112619"/>
            <a:ext cx="8857133" cy="2246769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for</a:t>
            </a:r>
            <a:r>
              <a:rPr lang="en-US" sz="2800" dirty="0"/>
              <a:t>  </a:t>
            </a:r>
            <a:r>
              <a:rPr lang="en-US" sz="2800" dirty="0" err="1"/>
              <a:t>arg</a:t>
            </a:r>
            <a:r>
              <a:rPr lang="en-US" sz="2800" dirty="0"/>
              <a:t> </a:t>
            </a:r>
            <a:r>
              <a:rPr lang="en-US" sz="2800" b="1" dirty="0"/>
              <a:t>in</a:t>
            </a:r>
            <a:r>
              <a:rPr lang="en-US" sz="2800" dirty="0"/>
              <a:t> list   </a:t>
            </a:r>
          </a:p>
          <a:p>
            <a:r>
              <a:rPr lang="en-US" sz="2800" b="1" dirty="0"/>
              <a:t>do</a:t>
            </a:r>
          </a:p>
          <a:p>
            <a:r>
              <a:rPr lang="en-US" sz="2800" dirty="0"/>
              <a:t>command(s)</a:t>
            </a:r>
          </a:p>
          <a:p>
            <a:r>
              <a:rPr lang="en-US" sz="2800" dirty="0"/>
              <a:t>...</a:t>
            </a:r>
          </a:p>
          <a:p>
            <a:r>
              <a:rPr lang="en-US" sz="2800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9386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for loop using C like Syntax</a:t>
            </a:r>
            <a:endParaRPr lang="en-US" sz="36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99DD4-7F6B-8D4D-A554-04BE8F9C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4500" y="3085161"/>
            <a:ext cx="3951196" cy="1692771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pt-BR" sz="2600" dirty="0"/>
              <a:t>for((i=1; i&lt;=5; i++)) </a:t>
            </a:r>
          </a:p>
          <a:p>
            <a:r>
              <a:rPr lang="pt-BR" sz="2600" dirty="0"/>
              <a:t>    do</a:t>
            </a:r>
          </a:p>
          <a:p>
            <a:r>
              <a:rPr lang="pt-BR" sz="2600" dirty="0"/>
              <a:t>      echo $i</a:t>
            </a:r>
          </a:p>
          <a:p>
            <a:r>
              <a:rPr lang="pt-BR" sz="2600" dirty="0"/>
              <a:t>    done</a:t>
            </a:r>
            <a:endParaRPr lang="en-US" sz="2600" dirty="0"/>
          </a:p>
        </p:txBody>
      </p:sp>
      <p:sp>
        <p:nvSpPr>
          <p:cNvPr id="7" name="Rectangle 6"/>
          <p:cNvSpPr/>
          <p:nvPr/>
        </p:nvSpPr>
        <p:spPr>
          <a:xfrm>
            <a:off x="1716739" y="1112618"/>
            <a:ext cx="8857133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for</a:t>
            </a:r>
            <a:r>
              <a:rPr lang="en-US" sz="2800" dirty="0"/>
              <a:t> ((initialization; condition test; increment or decrement))</a:t>
            </a:r>
          </a:p>
          <a:p>
            <a:r>
              <a:rPr lang="en-US" sz="2800" b="1" dirty="0"/>
              <a:t>do</a:t>
            </a:r>
          </a:p>
          <a:p>
            <a:r>
              <a:rPr lang="en-US" sz="2800" dirty="0"/>
              <a:t>       //statements to be executed repeatedly</a:t>
            </a:r>
          </a:p>
          <a:p>
            <a:r>
              <a:rPr lang="en-US" sz="2800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37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4B4AA-E0B3-3E42-A4C1-858F1040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43345"/>
            <a:ext cx="8762997" cy="25176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35133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Monday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select loop</a:t>
            </a:r>
            <a:endParaRPr lang="en-US" sz="3600" b="1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A01954-2194-E645-B0CF-EB9F60E0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command use PS3 variable to print its prompt.</a:t>
            </a:r>
          </a:p>
          <a:p>
            <a:r>
              <a:rPr lang="en-US" dirty="0"/>
              <a:t>Each word in list is printed on screen preceded by a number.</a:t>
            </a:r>
          </a:p>
          <a:p>
            <a:r>
              <a:rPr lang="en-US" dirty="0"/>
              <a:t>If the line consists of the number corresponding to one of the displayed words (from the list), then </a:t>
            </a:r>
            <a:r>
              <a:rPr lang="en-US" dirty="0" err="1"/>
              <a:t>varName</a:t>
            </a:r>
            <a:r>
              <a:rPr lang="en-US" dirty="0"/>
              <a:t> is set to that word. You can use if..</a:t>
            </a:r>
            <a:r>
              <a:rPr lang="en-US" dirty="0" err="1"/>
              <a:t>else.fi</a:t>
            </a:r>
            <a:r>
              <a:rPr lang="en-US" dirty="0"/>
              <a:t> or case..in..</a:t>
            </a:r>
            <a:r>
              <a:rPr lang="en-US" dirty="0" err="1"/>
              <a:t>esac</a:t>
            </a:r>
            <a:r>
              <a:rPr lang="en-US" dirty="0"/>
              <a:t> to make a decision.</a:t>
            </a:r>
          </a:p>
          <a:p>
            <a:r>
              <a:rPr lang="en-US" dirty="0"/>
              <a:t>If the line is empty, WORDS and the prompt are redisplayed.</a:t>
            </a:r>
          </a:p>
          <a:p>
            <a:r>
              <a:rPr lang="en-US" dirty="0"/>
              <a:t>If EOF (end of file) is read, the command completes.</a:t>
            </a:r>
          </a:p>
          <a:p>
            <a:r>
              <a:rPr lang="en-US" dirty="0"/>
              <a:t>The loop continues until a break (CTRL+C) is encountered.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4315" y="1005042"/>
            <a:ext cx="7821708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select</a:t>
            </a:r>
            <a:r>
              <a:rPr lang="en-US" sz="2800" dirty="0"/>
              <a:t> </a:t>
            </a:r>
            <a:r>
              <a:rPr lang="en-US" sz="2800" dirty="0" err="1"/>
              <a:t>variableName</a:t>
            </a:r>
            <a:r>
              <a:rPr lang="en-US" sz="2800" dirty="0"/>
              <a:t> </a:t>
            </a:r>
            <a:r>
              <a:rPr lang="en-US" sz="2800" b="1" dirty="0"/>
              <a:t>in</a:t>
            </a:r>
            <a:r>
              <a:rPr lang="en-US" sz="2800" dirty="0"/>
              <a:t> choice1 choice2 ... </a:t>
            </a:r>
            <a:r>
              <a:rPr lang="en-US" sz="2800" dirty="0" err="1"/>
              <a:t>choiceN</a:t>
            </a:r>
            <a:endParaRPr lang="en-US" sz="2800" dirty="0"/>
          </a:p>
          <a:p>
            <a:r>
              <a:rPr lang="en-US" sz="2800" b="1" dirty="0"/>
              <a:t>do</a:t>
            </a:r>
          </a:p>
          <a:p>
            <a:r>
              <a:rPr lang="en-US" sz="2800" dirty="0"/>
              <a:t>    -- Block of Commands –</a:t>
            </a:r>
          </a:p>
          <a:p>
            <a:r>
              <a:rPr lang="en-US" sz="2800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91489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select loop Example</a:t>
            </a:r>
            <a:endParaRPr lang="en-US" sz="36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BB3E0-3EEE-A44D-8091-585C1709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14501" y="1005042"/>
            <a:ext cx="8762999" cy="2308324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400" dirty="0"/>
              <a:t>echo "Enter space shuttle to get more information : "</a:t>
            </a:r>
          </a:p>
          <a:p>
            <a:r>
              <a:rPr lang="en-IN" sz="2400" dirty="0"/>
              <a:t># set shuttle list</a:t>
            </a:r>
          </a:p>
          <a:p>
            <a:r>
              <a:rPr lang="en-IN" sz="2400" dirty="0"/>
              <a:t>select shuttle in Columbia Endeavour Challenger Discovery </a:t>
            </a:r>
          </a:p>
          <a:p>
            <a:r>
              <a:rPr lang="en-IN" sz="2400" dirty="0"/>
              <a:t>do</a:t>
            </a:r>
          </a:p>
          <a:p>
            <a:r>
              <a:rPr lang="en-IN" sz="2400" dirty="0"/>
              <a:t>	echo "$shuttle selected"</a:t>
            </a:r>
          </a:p>
          <a:p>
            <a:r>
              <a:rPr lang="en-IN" sz="2400" dirty="0"/>
              <a:t>done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14501" y="3519755"/>
            <a:ext cx="8762999" cy="258532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b="1" u="sng" dirty="0"/>
              <a:t>Output:</a:t>
            </a:r>
          </a:p>
          <a:p>
            <a:r>
              <a:rPr lang="en-US" dirty="0"/>
              <a:t>Enter the space shuttle to get more information : </a:t>
            </a:r>
          </a:p>
          <a:p>
            <a:r>
              <a:rPr lang="en-US" dirty="0"/>
              <a:t>1) Columbia</a:t>
            </a:r>
          </a:p>
          <a:p>
            <a:r>
              <a:rPr lang="en-US" dirty="0"/>
              <a:t>2) Endeavor</a:t>
            </a:r>
          </a:p>
          <a:p>
            <a:r>
              <a:rPr lang="en-US" dirty="0"/>
              <a:t>3) Challenger</a:t>
            </a:r>
          </a:p>
          <a:p>
            <a:r>
              <a:rPr lang="en-US" dirty="0"/>
              <a:t>4) Discovery</a:t>
            </a:r>
          </a:p>
          <a:p>
            <a:r>
              <a:rPr lang="en-US" dirty="0"/>
              <a:t>#? 1</a:t>
            </a:r>
          </a:p>
          <a:p>
            <a:r>
              <a:rPr lang="en-US" dirty="0"/>
              <a:t>Columbia selected</a:t>
            </a:r>
          </a:p>
          <a:p>
            <a:r>
              <a:rPr lang="en-US" dirty="0"/>
              <a:t>#? </a:t>
            </a:r>
          </a:p>
        </p:txBody>
      </p:sp>
    </p:spTree>
    <p:extLst>
      <p:ext uri="{BB962C8B-B14F-4D97-AF65-F5344CB8AC3E}">
        <p14:creationId xmlns:p14="http://schemas.microsoft.com/office/powerpoint/2010/main" val="191525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Break and Continue Statement</a:t>
            </a:r>
            <a:endParaRPr lang="en-US" sz="36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statement inside the loop executed as long as some condition are true.</a:t>
            </a:r>
          </a:p>
          <a:p>
            <a:r>
              <a:rPr lang="en-US" dirty="0"/>
              <a:t>If </a:t>
            </a:r>
            <a:r>
              <a:rPr lang="en-US" b="1" dirty="0"/>
              <a:t>break</a:t>
            </a:r>
            <a:r>
              <a:rPr lang="en-US" dirty="0"/>
              <a:t> placed inside the loop, when loop reach the break statement </a:t>
            </a:r>
            <a:r>
              <a:rPr lang="en-US" b="1" dirty="0"/>
              <a:t>it will terminated out from the loop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b="1" dirty="0"/>
              <a:t>continue</a:t>
            </a:r>
            <a:r>
              <a:rPr lang="en-US" dirty="0"/>
              <a:t> placed inside the loop, when loop reach the continue statement </a:t>
            </a:r>
            <a:r>
              <a:rPr lang="en-US" b="1" dirty="0"/>
              <a:t>it will not execute next lines of the loop and it will go to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23669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Break and Continue Statement</a:t>
            </a:r>
            <a:endParaRPr lang="en-US" sz="3600" b="1" dirty="0">
              <a:latin typeface="+mj-lt"/>
            </a:endParaRP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[ condition 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cmd-1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"done"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9667" y="774737"/>
            <a:ext cx="2276218" cy="84414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break statement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2351" y="773931"/>
            <a:ext cx="2104218" cy="84413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continue statement</a:t>
            </a:r>
            <a:endParaRPr lang="en-IN" sz="3200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6025027" y="773931"/>
            <a:ext cx="1547" cy="52123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2286386" y="2452744"/>
            <a:ext cx="1066800" cy="1458523"/>
            <a:chOff x="1920" y="2544"/>
            <a:chExt cx="672" cy="1152"/>
          </a:xfrm>
        </p:grpSpPr>
        <p:sp>
          <p:nvSpPr>
            <p:cNvPr id="21" name="Line 5"/>
            <p:cNvSpPr>
              <a:spLocks noChangeShapeType="1"/>
            </p:cNvSpPr>
            <p:nvPr/>
          </p:nvSpPr>
          <p:spPr bwMode="auto">
            <a:xfrm>
              <a:off x="1968" y="2544"/>
              <a:ext cx="624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b="1"/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2592" y="2544"/>
              <a:ext cx="0" cy="1152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b="1"/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 flipH="1" flipV="1">
              <a:off x="1920" y="3696"/>
              <a:ext cx="672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b="1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698185" y="5155278"/>
            <a:ext cx="4181915" cy="830997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This iteration is over and there are no more iterations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38776" y="5155278"/>
            <a:ext cx="4213854" cy="830997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This iteration is over, do the next iteration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092359" y="1528550"/>
            <a:ext cx="3964641" cy="347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[ condition 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cmd-1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continue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"done"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 flipV="1">
            <a:off x="8650479" y="1813147"/>
            <a:ext cx="1867362" cy="1427593"/>
            <a:chOff x="1181" y="2544"/>
            <a:chExt cx="1411" cy="1152"/>
          </a:xfrm>
        </p:grpSpPr>
        <p:sp>
          <p:nvSpPr>
            <p:cNvPr id="28" name="Line 5"/>
            <p:cNvSpPr>
              <a:spLocks noChangeShapeType="1"/>
            </p:cNvSpPr>
            <p:nvPr/>
          </p:nvSpPr>
          <p:spPr bwMode="auto">
            <a:xfrm>
              <a:off x="1181" y="2544"/>
              <a:ext cx="1411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2592" y="2544"/>
              <a:ext cx="0" cy="1152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Line 7"/>
            <p:cNvSpPr>
              <a:spLocks noChangeShapeType="1"/>
            </p:cNvSpPr>
            <p:nvPr/>
          </p:nvSpPr>
          <p:spPr bwMode="auto">
            <a:xfrm flipH="1" flipV="1">
              <a:off x="1920" y="3696"/>
              <a:ext cx="672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097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17" grpId="0" animBg="1"/>
      <p:bldP spid="18" grpId="0" animBg="1"/>
      <p:bldP spid="24" grpId="0" animBg="1"/>
      <p:bldP spid="25" grpId="0" animBg="1"/>
      <p:bldP spid="26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echo and </a:t>
            </a:r>
            <a:r>
              <a:rPr lang="en-IN" sz="3600" b="1" dirty="0" err="1">
                <a:latin typeface="+mj-lt"/>
              </a:rPr>
              <a:t>printf</a:t>
            </a:r>
            <a:r>
              <a:rPr lang="en-IN" sz="3600" b="1" dirty="0">
                <a:latin typeface="+mj-lt"/>
              </a:rPr>
              <a:t> Command</a:t>
            </a:r>
            <a:endParaRPr lang="en-US" sz="36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551A9-9704-094C-80C6-36596D35D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659707" y="968994"/>
            <a:ext cx="4258873" cy="504964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echo Command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2351" y="968994"/>
            <a:ext cx="4326707" cy="504964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printf</a:t>
            </a:r>
            <a:r>
              <a:rPr lang="en-US" sz="3200" b="1" dirty="0">
                <a:solidFill>
                  <a:schemeClr val="bg1"/>
                </a:solidFill>
              </a:rPr>
              <a:t> Command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06" y="1528550"/>
            <a:ext cx="3102812" cy="13127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4571" r="8947"/>
          <a:stretch/>
        </p:blipFill>
        <p:spPr>
          <a:xfrm>
            <a:off x="6109645" y="1531526"/>
            <a:ext cx="3098042" cy="1211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-412" t="135" r="7553" b="17675"/>
          <a:stretch/>
        </p:blipFill>
        <p:spPr>
          <a:xfrm>
            <a:off x="1646060" y="2975211"/>
            <a:ext cx="3075113" cy="12692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/>
          <a:srcRect r="7575"/>
          <a:stretch/>
        </p:blipFill>
        <p:spPr>
          <a:xfrm>
            <a:off x="6109646" y="2975211"/>
            <a:ext cx="2086882" cy="126924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706" y="4357042"/>
            <a:ext cx="3061466" cy="15384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7"/>
          <a:srcRect l="2443" r="3110" b="11703"/>
          <a:stretch/>
        </p:blipFill>
        <p:spPr>
          <a:xfrm>
            <a:off x="6082350" y="4353016"/>
            <a:ext cx="3985149" cy="11393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000470" y="968994"/>
            <a:ext cx="27296" cy="5390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076153" y="1528551"/>
            <a:ext cx="401007" cy="1354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</a:p>
          <a:p>
            <a:r>
              <a:rPr lang="en-US" sz="1600" b="1" dirty="0"/>
              <a:t>2</a:t>
            </a:r>
          </a:p>
          <a:p>
            <a:r>
              <a:rPr lang="en-US" sz="1600" b="1" dirty="0"/>
              <a:t>3</a:t>
            </a:r>
          </a:p>
          <a:p>
            <a:r>
              <a:rPr lang="en-US" sz="1600" b="1" dirty="0"/>
              <a:t>4</a:t>
            </a:r>
          </a:p>
          <a:p>
            <a:r>
              <a:rPr lang="en-US" sz="1600" b="1" dirty="0"/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76153" y="4384337"/>
            <a:ext cx="401007" cy="1354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</a:p>
          <a:p>
            <a:r>
              <a:rPr lang="en-US" sz="1600" b="1" dirty="0"/>
              <a:t>2</a:t>
            </a:r>
          </a:p>
          <a:p>
            <a:r>
              <a:rPr lang="en-US" sz="1600" b="1" dirty="0"/>
              <a:t>3</a:t>
            </a:r>
          </a:p>
          <a:p>
            <a:r>
              <a:rPr lang="en-US" sz="1600" b="1" dirty="0"/>
              <a:t>4</a:t>
            </a:r>
          </a:p>
          <a:p>
            <a:r>
              <a:rPr lang="en-US" sz="1600" b="1" dirty="0"/>
              <a:t>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207688" y="2905426"/>
            <a:ext cx="401007" cy="1354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</a:p>
          <a:p>
            <a:r>
              <a:rPr lang="en-US" sz="1600" b="1" dirty="0"/>
              <a:t>2</a:t>
            </a:r>
          </a:p>
          <a:p>
            <a:r>
              <a:rPr lang="en-US" sz="1600" b="1" dirty="0"/>
              <a:t>3</a:t>
            </a:r>
          </a:p>
          <a:p>
            <a:r>
              <a:rPr lang="en-US" sz="1600" b="1" dirty="0"/>
              <a:t>4</a:t>
            </a:r>
          </a:p>
          <a:p>
            <a:r>
              <a:rPr lang="en-US" sz="1600" b="1" dirty="0"/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608694" y="1887352"/>
            <a:ext cx="727022" cy="33855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12345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62015" y="3426909"/>
            <a:ext cx="727022" cy="33855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12345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95636" y="5566057"/>
            <a:ext cx="1358575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Decimal: 100</a:t>
            </a:r>
          </a:p>
          <a:p>
            <a:r>
              <a:rPr lang="en-US" sz="1600" b="1" dirty="0"/>
              <a:t>Octal: 144</a:t>
            </a:r>
          </a:p>
          <a:p>
            <a:r>
              <a:rPr lang="en-US" sz="1600" b="1" dirty="0"/>
              <a:t>Hex: 64</a:t>
            </a:r>
          </a:p>
        </p:txBody>
      </p:sp>
    </p:spTree>
    <p:extLst>
      <p:ext uri="{BB962C8B-B14F-4D97-AF65-F5344CB8AC3E}">
        <p14:creationId xmlns:p14="http://schemas.microsoft.com/office/powerpoint/2010/main" val="266678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Average of 4 numbers using </a:t>
            </a:r>
            <a:r>
              <a:rPr lang="en-IN" sz="3600" b="1" dirty="0" err="1">
                <a:latin typeface="+mj-lt"/>
              </a:rPr>
              <a:t>bc</a:t>
            </a:r>
            <a:r>
              <a:rPr lang="en-IN" sz="3600" b="1" dirty="0">
                <a:latin typeface="+mj-lt"/>
              </a:rPr>
              <a:t> Command  </a:t>
            </a:r>
            <a:endParaRPr lang="en-US" sz="36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19777-12D5-7D4A-8261-24657738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14500" y="1117102"/>
            <a:ext cx="5860678" cy="246221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/>
              <a:t>a=10</a:t>
            </a:r>
          </a:p>
          <a:p>
            <a:r>
              <a:rPr lang="en-US" sz="2200" dirty="0"/>
              <a:t>b=2</a:t>
            </a:r>
          </a:p>
          <a:p>
            <a:r>
              <a:rPr lang="en-US" sz="2200" dirty="0"/>
              <a:t>c=12</a:t>
            </a:r>
          </a:p>
          <a:p>
            <a:r>
              <a:rPr lang="en-US" sz="2200" dirty="0"/>
              <a:t>d=5</a:t>
            </a:r>
          </a:p>
          <a:p>
            <a:r>
              <a:rPr lang="en-US" sz="2200" dirty="0"/>
              <a:t>sum=$(( a + b + c + d))</a:t>
            </a:r>
          </a:p>
          <a:p>
            <a:r>
              <a:rPr lang="en-US" sz="2200" dirty="0" err="1"/>
              <a:t>avg</a:t>
            </a:r>
            <a:r>
              <a:rPr lang="en-US" sz="2200" dirty="0"/>
              <a:t>=`echo $sum / 4 | </a:t>
            </a:r>
            <a:r>
              <a:rPr lang="en-US" sz="2200" dirty="0" err="1"/>
              <a:t>bc</a:t>
            </a:r>
            <a:r>
              <a:rPr lang="en-US" sz="2200" dirty="0"/>
              <a:t> –l`</a:t>
            </a:r>
          </a:p>
          <a:p>
            <a:r>
              <a:rPr lang="en-US" sz="2200" dirty="0" err="1"/>
              <a:t>printf</a:t>
            </a:r>
            <a:r>
              <a:rPr lang="en-US" sz="2200" dirty="0"/>
              <a:t> %0.3f “$</a:t>
            </a:r>
            <a:r>
              <a:rPr lang="en-US" sz="2200" dirty="0" err="1"/>
              <a:t>avg</a:t>
            </a:r>
            <a:r>
              <a:rPr lang="en-US" sz="2200" dirty="0"/>
              <a:t>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1714501" y="3967099"/>
            <a:ext cx="2107827" cy="769441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OUTPUT :</a:t>
            </a:r>
          </a:p>
          <a:p>
            <a:r>
              <a:rPr lang="en-US" sz="2200" b="1" dirty="0"/>
              <a:t>7.250</a:t>
            </a:r>
          </a:p>
        </p:txBody>
      </p:sp>
    </p:spTree>
    <p:extLst>
      <p:ext uri="{BB962C8B-B14F-4D97-AF65-F5344CB8AC3E}">
        <p14:creationId xmlns:p14="http://schemas.microsoft.com/office/powerpoint/2010/main" val="131945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IN" sz="3600" b="1" dirty="0">
                <a:latin typeface="+mj-lt"/>
              </a:rPr>
              <a:t>Division using </a:t>
            </a:r>
            <a:r>
              <a:rPr lang="en-IN" sz="3600" b="1" dirty="0" err="1">
                <a:latin typeface="+mj-lt"/>
              </a:rPr>
              <a:t>bc</a:t>
            </a:r>
            <a:r>
              <a:rPr lang="en-IN" sz="3600" b="1" dirty="0">
                <a:latin typeface="+mj-lt"/>
              </a:rPr>
              <a:t> Command </a:t>
            </a:r>
            <a:endParaRPr lang="en-US" sz="36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C68A5-FE5C-C747-94DA-AB8D7D55C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5321" y="967896"/>
            <a:ext cx="6007592" cy="5401479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300" dirty="0"/>
              <a:t># get the first number</a:t>
            </a:r>
          </a:p>
          <a:p>
            <a:r>
              <a:rPr lang="en-US" sz="2300" dirty="0" err="1"/>
              <a:t>printf</a:t>
            </a:r>
            <a:r>
              <a:rPr lang="en-US" sz="2300" dirty="0"/>
              <a:t> "Enter first integer number: "</a:t>
            </a:r>
          </a:p>
          <a:p>
            <a:r>
              <a:rPr lang="en-US" sz="2300" dirty="0"/>
              <a:t>read a</a:t>
            </a:r>
          </a:p>
          <a:p>
            <a:r>
              <a:rPr lang="en-US" sz="2300" dirty="0"/>
              <a:t># get the second number</a:t>
            </a:r>
          </a:p>
          <a:p>
            <a:r>
              <a:rPr lang="en-US" sz="2300" dirty="0" err="1"/>
              <a:t>printf</a:t>
            </a:r>
            <a:r>
              <a:rPr lang="en-US" sz="2300" dirty="0"/>
              <a:t> "Enter second integer number: "</a:t>
            </a:r>
          </a:p>
          <a:p>
            <a:r>
              <a:rPr lang="en-US" sz="2300" dirty="0"/>
              <a:t>read b</a:t>
            </a:r>
          </a:p>
          <a:p>
            <a:r>
              <a:rPr lang="en-US" sz="2300" dirty="0"/>
              <a:t># if b is 0</a:t>
            </a:r>
          </a:p>
          <a:p>
            <a:r>
              <a:rPr lang="en-US" sz="2300" dirty="0"/>
              <a:t>if [ $b == 0 ]</a:t>
            </a:r>
          </a:p>
          <a:p>
            <a:r>
              <a:rPr lang="en-US" sz="2300" dirty="0"/>
              <a:t>then</a:t>
            </a:r>
          </a:p>
          <a:p>
            <a:r>
              <a:rPr lang="en-US" sz="2300" dirty="0"/>
              <a:t>  </a:t>
            </a:r>
            <a:r>
              <a:rPr lang="en-US" sz="2300" dirty="0" err="1"/>
              <a:t>printf</a:t>
            </a:r>
            <a:r>
              <a:rPr lang="en-US" sz="2300" dirty="0"/>
              <a:t> "Division by 0 not allowed.\n"</a:t>
            </a:r>
          </a:p>
          <a:p>
            <a:r>
              <a:rPr lang="en-US" sz="2300" dirty="0"/>
              <a:t>  exit	# exit the script</a:t>
            </a:r>
          </a:p>
          <a:p>
            <a:r>
              <a:rPr lang="en-US" sz="2300" dirty="0"/>
              <a:t>fi</a:t>
            </a:r>
          </a:p>
          <a:p>
            <a:r>
              <a:rPr lang="en-US" sz="2300" dirty="0"/>
              <a:t># perform division</a:t>
            </a:r>
          </a:p>
          <a:p>
            <a:r>
              <a:rPr lang="en-US" sz="2300" b="1" dirty="0"/>
              <a:t>result=`expr "$a / $b" | </a:t>
            </a:r>
            <a:r>
              <a:rPr lang="en-US" sz="2300" b="1" dirty="0" err="1"/>
              <a:t>bc</a:t>
            </a:r>
            <a:r>
              <a:rPr lang="en-US" sz="2300" b="1" dirty="0"/>
              <a:t> -l`</a:t>
            </a:r>
          </a:p>
          <a:p>
            <a:r>
              <a:rPr lang="en-US" sz="2300" b="1" dirty="0" err="1"/>
              <a:t>printf</a:t>
            </a:r>
            <a:r>
              <a:rPr lang="en-US" sz="2300" b="1" dirty="0"/>
              <a:t> "%d / %d = %.5f\n" "$a" "$b" "$result"</a:t>
            </a:r>
          </a:p>
        </p:txBody>
      </p:sp>
    </p:spTree>
    <p:extLst>
      <p:ext uri="{BB962C8B-B14F-4D97-AF65-F5344CB8AC3E}">
        <p14:creationId xmlns:p14="http://schemas.microsoft.com/office/powerpoint/2010/main" val="139969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Operating System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(OS)</a:t>
            </a:r>
          </a:p>
          <a:p>
            <a:r>
              <a:rPr lang="en-US" dirty="0"/>
              <a:t>DU </a:t>
            </a:r>
            <a:r>
              <a:rPr lang="en-US"/>
              <a:t># 2301CS601</a:t>
            </a:r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firoz.sherasiya@darshan.ac.in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9879879861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Firoz A. Sherasiya</a:t>
            </a:r>
          </a:p>
        </p:txBody>
      </p:sp>
      <p:pic>
        <p:nvPicPr>
          <p:cNvPr id="4" name="Picture Placeholder 1">
            <a:extLst>
              <a:ext uri="{FF2B5EF4-FFF2-40B4-BE49-F238E27FC236}">
                <a16:creationId xmlns:a16="http://schemas.microsoft.com/office/drawing/2014/main" id="{773D1091-E184-D9D5-1ADD-9E2A3C8955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F1F37-5915-3E4D-9965-F1437052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6" y="1527922"/>
            <a:ext cx="8762993" cy="25176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593828"/>
              </p:ext>
            </p:extLst>
          </p:nvPr>
        </p:nvGraphicFramePr>
        <p:xfrm>
          <a:off x="131179" y="857362"/>
          <a:ext cx="8763000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Use day-of-year numbering for all calendars.  These are also called ordinal days.  Ordinal days range from 1 to 366.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3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3FAF3-569F-F246-82AD-9A70F704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>
          <a:xfrm>
            <a:off x="131179" y="1343341"/>
            <a:ext cx="8763000" cy="49749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5731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>
                          <a:solidFill>
                            <a:schemeClr val="tx1"/>
                          </a:solidFill>
                        </a:rPr>
                        <a:t>cal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 –y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Display a calendar for the whole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05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Print or set the system date and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date [OPTION]... [+FORMAT]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078615"/>
              </p:ext>
            </p:extLst>
          </p:nvPr>
        </p:nvGraphicFramePr>
        <p:xfrm>
          <a:off x="131179" y="2804824"/>
          <a:ext cx="8763000" cy="36491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abbreviated weekday name (e.g., Sun)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full weekday name (e.g., Sunday)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abbreviated month name (e.g., Jan)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Locale's full month name (e.g., January)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current century; like %Y, except omit last two digits (e.g., 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day of week (0..6); 0 is Sunday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70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A1038F-27BD-0742-9CD2-A34C5078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831158"/>
              </p:ext>
            </p:extLst>
          </p:nvPr>
        </p:nvGraphicFramePr>
        <p:xfrm>
          <a:off x="131179" y="834264"/>
          <a:ext cx="8763000" cy="55687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day of the 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the month of year (01 to 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four-digit year.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time in 24 hour format as HH:MM:SS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ISO week number, with Monday as first day of week (01..53)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locale's equivalent of either AM or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6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5E684A-8FED-9D49-8038-DB284F54E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43"/>
          <a:stretch/>
        </p:blipFill>
        <p:spPr>
          <a:xfrm>
            <a:off x="131179" y="1823243"/>
            <a:ext cx="8763000" cy="1058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CAE073-5692-764A-A727-D24985FFF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94"/>
          <a:stretch/>
        </p:blipFill>
        <p:spPr>
          <a:xfrm>
            <a:off x="131179" y="2882107"/>
            <a:ext cx="8763000" cy="149313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419810"/>
              </p:ext>
            </p:extLst>
          </p:nvPr>
        </p:nvGraphicFramePr>
        <p:xfrm>
          <a:off x="131179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abbreviated weekday name (e.g., Sun)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The full weekday name (e.g., Sunday)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3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20D63-47A7-FF4D-9CFF-FBA3F7BAE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23"/>
          <a:stretch/>
        </p:blipFill>
        <p:spPr>
          <a:xfrm>
            <a:off x="131179" y="1823243"/>
            <a:ext cx="8763000" cy="144706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729288"/>
              </p:ext>
            </p:extLst>
          </p:nvPr>
        </p:nvGraphicFramePr>
        <p:xfrm>
          <a:off x="131179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The abbreviated month name (e.g., Jan)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Locale's full month name (e.g., January)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7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07E5BF-2005-A844-8673-4F7A76CF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64"/>
          <a:stretch/>
        </p:blipFill>
        <p:spPr>
          <a:xfrm>
            <a:off x="131179" y="2105345"/>
            <a:ext cx="8763000" cy="145863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72208"/>
              </p:ext>
            </p:extLst>
          </p:nvPr>
        </p:nvGraphicFramePr>
        <p:xfrm>
          <a:off x="131179" y="863444"/>
          <a:ext cx="8763000" cy="12723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Full date with IST timing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The current century; like %Y, except omit last two digits (e.g., 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B8DA0D-C55C-D940-A316-8D1A09480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2303147"/>
            <a:ext cx="8764779" cy="251816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9404"/>
              </p:ext>
            </p:extLst>
          </p:nvPr>
        </p:nvGraphicFramePr>
        <p:xfrm>
          <a:off x="131179" y="86344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day of the 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Displays the month of year (01 to 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5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6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CD777-D381-6240-B75E-13DA388F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cd (Change Directory)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E92B8-9979-BD4C-A187-4A0A75569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cd</a:t>
            </a:r>
            <a:r>
              <a:rPr lang="en-US" dirty="0"/>
              <a:t> command is used to change the current directory (i.e., the directory in which the user is currently working)</a:t>
            </a:r>
          </a:p>
          <a:p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cd [-Options] [Directory]</a:t>
            </a:r>
          </a:p>
          <a:p>
            <a:r>
              <a:rPr lang="en-IN" b="1" dirty="0"/>
              <a:t>Example :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527024-6E86-C147-B840-DBFC1AE583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6093936"/>
              </p:ext>
            </p:extLst>
          </p:nvPr>
        </p:nvGraphicFramePr>
        <p:xfrm>
          <a:off x="2105154" y="3331077"/>
          <a:ext cx="7981692" cy="26634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6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796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Option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/>
                        <a:t>Use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79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 ..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Change Current directory to parent directory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79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</a:t>
                      </a:r>
                      <a:r>
                        <a:rPr lang="en-IN" sz="1800" baseline="0" dirty="0"/>
                        <a:t> ~</a:t>
                      </a:r>
                      <a:endParaRPr lang="en-IN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Move to users home directory from anywhere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79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 lab_1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Change from current working directory to lab_1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846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 ../downloads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If we are currently in  /home/username/documents then we would be placed in /home/username/downloads.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49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E67E62-9D4F-914C-9D27-5037CC86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7"/>
          <a:stretch/>
        </p:blipFill>
        <p:spPr>
          <a:xfrm>
            <a:off x="131179" y="1823247"/>
            <a:ext cx="8764779" cy="151650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13792"/>
              </p:ext>
            </p:extLst>
          </p:nvPr>
        </p:nvGraphicFramePr>
        <p:xfrm>
          <a:off x="131175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four-digit year.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9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8DB6F0-3607-2740-BFA5-DC99D7113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71475"/>
            <a:ext cx="8763000" cy="251765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84495"/>
              </p:ext>
            </p:extLst>
          </p:nvPr>
        </p:nvGraphicFramePr>
        <p:xfrm>
          <a:off x="131179" y="863444"/>
          <a:ext cx="8763000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time in 24 hour format as HH:MM:SS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33616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307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22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E9EBC-74D1-6542-8A1F-EBB8908C3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79"/>
          <a:stretch/>
        </p:blipFill>
        <p:spPr>
          <a:xfrm>
            <a:off x="131179" y="1613871"/>
            <a:ext cx="8763000" cy="104284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66518"/>
              </p:ext>
            </p:extLst>
          </p:nvPr>
        </p:nvGraphicFramePr>
        <p:xfrm>
          <a:off x="131179" y="863444"/>
          <a:ext cx="8763000" cy="792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ISO week number, with Monday as first day of week (01..53)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35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E5DF6D-CC9B-3040-BBE1-0F18148BD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32"/>
          <a:stretch/>
        </p:blipFill>
        <p:spPr>
          <a:xfrm>
            <a:off x="131179" y="1343344"/>
            <a:ext cx="8763000" cy="148712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068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locale's equivalent of either AM or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4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clear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Clear the terminal screen.</a:t>
            </a:r>
          </a:p>
          <a:p>
            <a:r>
              <a:rPr lang="en-US" dirty="0"/>
              <a:t>If you take a detailed look after running the clear command, you'll find that it doesn't really clear the terminal. The tool just shifts the text upwards, out of the viewable area.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clear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43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clear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9E168B-1053-DC49-8A99-BD6A65A88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" y="829793"/>
            <a:ext cx="8758800" cy="252339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396E6-4B46-D04C-B9BD-059883DC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" y="3353185"/>
            <a:ext cx="8758800" cy="2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used to create, display and concatenate file contents.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cat [OPTION]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9670260"/>
              </p:ext>
            </p:extLst>
          </p:nvPr>
        </p:nvGraphicFramePr>
        <p:xfrm>
          <a:off x="131179" y="2725128"/>
          <a:ext cx="8763000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7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-b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Omits line numbers for blank space in the output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-E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Displays a $ (dollar sign) at the end of each line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-n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Line numbers for all the output lines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-s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Suppress repeated empty output lines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-T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Displays the tab characters as 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^I </a:t>
                      </a: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in the output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    	</a:t>
            </a:r>
            <a:r>
              <a:rPr lang="en-US" b="1" u="sng" dirty="0">
                <a:solidFill>
                  <a:schemeClr val="accent6"/>
                </a:solidFill>
              </a:rPr>
              <a:t>$ cat  &gt; file1.txt</a:t>
            </a:r>
          </a:p>
          <a:p>
            <a:r>
              <a:rPr lang="en-US" dirty="0"/>
              <a:t>It creates file1.txt and allow us to insert content for this file.</a:t>
            </a:r>
          </a:p>
          <a:p>
            <a:r>
              <a:rPr lang="en-US" dirty="0"/>
              <a:t>After inserting content, you can use </a:t>
            </a:r>
            <a:r>
              <a:rPr lang="en-US" dirty="0">
                <a:solidFill>
                  <a:schemeClr val="accent6"/>
                </a:solidFill>
              </a:rPr>
              <a:t>CTRL + C </a:t>
            </a:r>
            <a:r>
              <a:rPr lang="en-US" dirty="0"/>
              <a:t>to exit the file. 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     	</a:t>
            </a:r>
            <a:r>
              <a:rPr lang="en-IN" b="1" u="sng" dirty="0">
                <a:solidFill>
                  <a:schemeClr val="accent6"/>
                </a:solidFill>
              </a:rPr>
              <a:t>$cat file.txt &gt; newfile.txt</a:t>
            </a:r>
          </a:p>
          <a:p>
            <a:r>
              <a:rPr lang="en-US" dirty="0"/>
              <a:t>Read the contents of file.txt and write them to newfile.txt, overwriting anything newfile.txt previously contained. If newfile.txt does not exist, it will be created.</a:t>
            </a:r>
            <a:endParaRPr lang="en-IN" b="1" dirty="0"/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     	</a:t>
            </a:r>
            <a:r>
              <a:rPr lang="en-IN" b="1" u="sng" dirty="0">
                <a:solidFill>
                  <a:schemeClr val="accent6"/>
                </a:solidFill>
              </a:rPr>
              <a:t>$cat file.txt &gt;&gt; newfile.txt</a:t>
            </a:r>
          </a:p>
          <a:p>
            <a:r>
              <a:rPr lang="en-US" dirty="0"/>
              <a:t>Read the contents of </a:t>
            </a:r>
            <a:r>
              <a:rPr lang="en-US" b="1" dirty="0">
                <a:solidFill>
                  <a:schemeClr val="accent6"/>
                </a:solidFill>
              </a:rPr>
              <a:t>file.txt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/>
              <a:t>and append them to the end of </a:t>
            </a:r>
            <a:r>
              <a:rPr lang="en-US" b="1" dirty="0">
                <a:solidFill>
                  <a:schemeClr val="accent6"/>
                </a:solidFill>
              </a:rPr>
              <a:t>newfile.txt</a:t>
            </a:r>
            <a:r>
              <a:rPr lang="en-US" dirty="0"/>
              <a:t>. If </a:t>
            </a:r>
            <a:r>
              <a:rPr lang="en-US" b="1" dirty="0">
                <a:solidFill>
                  <a:schemeClr val="accent6"/>
                </a:solidFill>
              </a:rPr>
              <a:t>newfile.txt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/>
              <a:t>does not exist, it will be created.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174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    	</a:t>
            </a:r>
            <a:r>
              <a:rPr lang="en-US" b="1" u="sng" dirty="0">
                <a:solidFill>
                  <a:schemeClr val="accent6"/>
                </a:solidFill>
              </a:rPr>
              <a:t>cat file1.txt file2.txt</a:t>
            </a:r>
          </a:p>
          <a:p>
            <a:r>
              <a:rPr lang="en-US" dirty="0"/>
              <a:t>It will read the contents of file1.txt and file2.txt and display the result in the terminal. 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     	</a:t>
            </a:r>
            <a:r>
              <a:rPr lang="en-IN" b="1" u="sng" dirty="0">
                <a:solidFill>
                  <a:schemeClr val="accent6"/>
                </a:solidFill>
              </a:rPr>
              <a:t>cat file1.txt file2.txt &gt; combinedfile.txt</a:t>
            </a:r>
          </a:p>
          <a:p>
            <a:r>
              <a:rPr lang="en-US" dirty="0"/>
              <a:t>It will concatenate the contents of file1.txt and file2.txt and write them to a new file combinedfile.txt using the (&gt;) operator.</a:t>
            </a:r>
          </a:p>
          <a:p>
            <a:r>
              <a:rPr lang="en-US" dirty="0"/>
              <a:t>If the combinedfile.txt file doesn’t exist, the command will create it. Otherwise, it will overwrite the file.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0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u="sng" dirty="0"/>
              <a:t>$ cat  &gt; file1.txt</a:t>
            </a:r>
          </a:p>
          <a:p>
            <a:r>
              <a:rPr lang="en-US" dirty="0"/>
              <a:t>It creates file1.txt and allow us to insert content for this file.</a:t>
            </a:r>
          </a:p>
          <a:p>
            <a:r>
              <a:rPr lang="en-US" dirty="0"/>
              <a:t>After inserting content, you can use </a:t>
            </a:r>
            <a:r>
              <a:rPr lang="en-US" dirty="0">
                <a:solidFill>
                  <a:schemeClr val="accent6"/>
                </a:solidFill>
              </a:rPr>
              <a:t>CTRL + C </a:t>
            </a:r>
            <a:r>
              <a:rPr lang="en-US" dirty="0"/>
              <a:t>to exit the file. </a:t>
            </a:r>
          </a:p>
          <a:p>
            <a:pPr marL="0" indent="0">
              <a:buNone/>
            </a:pP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36"/>
          <a:stretch/>
        </p:blipFill>
        <p:spPr>
          <a:xfrm>
            <a:off x="131179" y="2226212"/>
            <a:ext cx="8651181" cy="1719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461FC-82F6-AC48-94F7-E94D5064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0"/>
          <a:stretch/>
        </p:blipFill>
        <p:spPr>
          <a:xfrm>
            <a:off x="131177" y="4037835"/>
            <a:ext cx="8651183" cy="14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/>
              <a:t>cd Command 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8AD84B-378F-1E4D-B36D-09667D05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2FFA9-873C-E241-8DDA-9E4FA9602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7"/>
          <a:stretch/>
        </p:blipFill>
        <p:spPr>
          <a:xfrm>
            <a:off x="131179" y="1343501"/>
            <a:ext cx="8763000" cy="1825987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A957F7F-49EE-4F4E-9244-1B0BA362F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044259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92697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7866103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 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Change Current directory to parent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02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AAF7C7-FC00-D54A-872F-F987FB37A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823246"/>
            <a:ext cx="8763000" cy="25176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67D1A2-7777-B14E-B470-33F135F48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92487"/>
              </p:ext>
            </p:extLst>
          </p:nvPr>
        </p:nvGraphicFramePr>
        <p:xfrm>
          <a:off x="131179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65644">
                  <a:extLst>
                    <a:ext uri="{9D8B030D-6E8A-4147-A177-3AD203B41FA5}">
                      <a16:colId xmlns:a16="http://schemas.microsoft.com/office/drawing/2014/main" val="1174016305"/>
                    </a:ext>
                  </a:extLst>
                </a:gridCol>
                <a:gridCol w="7497356">
                  <a:extLst>
                    <a:ext uri="{9D8B030D-6E8A-4147-A177-3AD203B41FA5}">
                      <a16:colId xmlns:a16="http://schemas.microsoft.com/office/drawing/2014/main" val="361638033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cat -b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Omits line numbers for blank space in the output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43141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cat -E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Displays a $ (dollar sign) at the end of each line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6875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83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u="sng" dirty="0"/>
              <a:t>$cat </a:t>
            </a:r>
            <a:r>
              <a:rPr lang="en-IN" b="1" u="sng" dirty="0" err="1"/>
              <a:t>file.txt</a:t>
            </a:r>
            <a:r>
              <a:rPr lang="en-IN" b="1" u="sng" dirty="0"/>
              <a:t> &gt; </a:t>
            </a:r>
            <a:r>
              <a:rPr lang="en-IN" b="1" u="sng" dirty="0" err="1"/>
              <a:t>newfile.txt</a:t>
            </a:r>
            <a:endParaRPr lang="en-IN" b="1" u="sng" dirty="0"/>
          </a:p>
          <a:p>
            <a:r>
              <a:rPr lang="en-US" dirty="0"/>
              <a:t>Read the contents of </a:t>
            </a:r>
            <a:r>
              <a:rPr lang="en-US" dirty="0" err="1"/>
              <a:t>file.txt</a:t>
            </a:r>
            <a:r>
              <a:rPr lang="en-US" dirty="0"/>
              <a:t> and write them to </a:t>
            </a:r>
            <a:r>
              <a:rPr lang="en-US" dirty="0" err="1"/>
              <a:t>newfile.txt</a:t>
            </a:r>
            <a:r>
              <a:rPr lang="en-US" dirty="0"/>
              <a:t>, overwriting anything </a:t>
            </a:r>
            <a:r>
              <a:rPr lang="en-US" dirty="0" err="1"/>
              <a:t>newfile.txt</a:t>
            </a:r>
            <a:r>
              <a:rPr lang="en-US" dirty="0"/>
              <a:t> previously contained. </a:t>
            </a:r>
          </a:p>
          <a:p>
            <a:r>
              <a:rPr lang="en-US" dirty="0"/>
              <a:t>If </a:t>
            </a:r>
            <a:r>
              <a:rPr lang="en-US" dirty="0" err="1"/>
              <a:t>newfile.txt</a:t>
            </a:r>
            <a:r>
              <a:rPr lang="en-US" dirty="0"/>
              <a:t> does not exist, it will be created.</a:t>
            </a:r>
            <a:endParaRPr lang="en-IN" b="1" dirty="0"/>
          </a:p>
          <a:p>
            <a:pPr marL="0" indent="0">
              <a:buNone/>
            </a:pP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549363"/>
            <a:ext cx="8651181" cy="24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u="sng" dirty="0"/>
              <a:t>$cat </a:t>
            </a:r>
            <a:r>
              <a:rPr lang="en-IN" b="1" u="sng" dirty="0" err="1"/>
              <a:t>file.txt</a:t>
            </a:r>
            <a:r>
              <a:rPr lang="en-IN" b="1" u="sng" dirty="0"/>
              <a:t> &gt;&gt; </a:t>
            </a:r>
            <a:r>
              <a:rPr lang="en-IN" b="1" u="sng" dirty="0" err="1"/>
              <a:t>newfile.txt</a:t>
            </a:r>
            <a:endParaRPr lang="en-IN" b="1" u="sng" dirty="0"/>
          </a:p>
          <a:p>
            <a:r>
              <a:rPr lang="en-US" dirty="0"/>
              <a:t>Read the contents of </a:t>
            </a:r>
            <a:r>
              <a:rPr lang="en-US" b="1" dirty="0" err="1"/>
              <a:t>file.txt</a:t>
            </a:r>
            <a:r>
              <a:rPr lang="en-US" dirty="0"/>
              <a:t> and append them to the end of </a:t>
            </a:r>
            <a:r>
              <a:rPr lang="en-US" b="1" dirty="0" err="1"/>
              <a:t>newfile.txt</a:t>
            </a:r>
            <a:r>
              <a:rPr lang="en-US" dirty="0"/>
              <a:t>. If </a:t>
            </a:r>
            <a:r>
              <a:rPr lang="en-US" b="1" dirty="0" err="1"/>
              <a:t>newfile.txt</a:t>
            </a:r>
            <a:r>
              <a:rPr lang="en-US" dirty="0"/>
              <a:t> does not exist, it will be created.</a:t>
            </a: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150340"/>
            <a:ext cx="8651181" cy="31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0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u="sng" dirty="0"/>
              <a:t>cat file1.txt file2.txt</a:t>
            </a:r>
          </a:p>
          <a:p>
            <a:r>
              <a:rPr lang="en-US" dirty="0"/>
              <a:t>It will read the contents of file1.txt and file2.txt and display the result in the terminal.</a:t>
            </a: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7"/>
          <a:stretch/>
        </p:blipFill>
        <p:spPr>
          <a:xfrm>
            <a:off x="131179" y="1800934"/>
            <a:ext cx="8651180" cy="21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2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b="1" u="sng" dirty="0"/>
              <a:t>cat file1.txt file2.txt &gt; </a:t>
            </a:r>
            <a:r>
              <a:rPr lang="en-IN" b="1" u="sng" dirty="0" err="1"/>
              <a:t>combinedfile.txt</a:t>
            </a:r>
            <a:endParaRPr lang="en-IN" b="1" u="sng" dirty="0"/>
          </a:p>
          <a:p>
            <a:r>
              <a:rPr lang="en-US" dirty="0"/>
              <a:t>It will concatenate the contents of file1.txt and file2.txt and write them to a new file </a:t>
            </a:r>
            <a:r>
              <a:rPr lang="en-US" dirty="0" err="1"/>
              <a:t>combinedfile.txt</a:t>
            </a:r>
            <a:r>
              <a:rPr lang="en-US" dirty="0"/>
              <a:t> using the (&gt;) operator.</a:t>
            </a:r>
          </a:p>
          <a:p>
            <a:r>
              <a:rPr lang="en-US" dirty="0"/>
              <a:t>If the </a:t>
            </a:r>
            <a:r>
              <a:rPr lang="en-US" dirty="0" err="1"/>
              <a:t>combinedfile.txt</a:t>
            </a:r>
            <a:r>
              <a:rPr lang="en-US" dirty="0"/>
              <a:t> file doesn’t exist, the command will create it otherwise it will overwrite the file.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68"/>
          <a:stretch/>
        </p:blipFill>
        <p:spPr>
          <a:xfrm>
            <a:off x="131179" y="2850412"/>
            <a:ext cx="8651181" cy="18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pwd</a:t>
            </a:r>
            <a:r>
              <a:rPr lang="en-US" sz="4000" dirty="0">
                <a:latin typeface="+mj-lt"/>
              </a:rPr>
              <a:t> (Print working directory)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prints the current working directory name with the complete path starting from root (/). </a:t>
            </a:r>
          </a:p>
          <a:p>
            <a:r>
              <a:rPr lang="en-IN" b="1" dirty="0"/>
              <a:t>Syntax :</a:t>
            </a:r>
          </a:p>
          <a:p>
            <a:pPr marL="457200" lvl="1" indent="0">
              <a:buNone/>
            </a:pPr>
            <a:r>
              <a:rPr lang="en-US" dirty="0" err="1"/>
              <a:t>pwd</a:t>
            </a:r>
            <a:r>
              <a:rPr lang="en-US" dirty="0"/>
              <a:t> [-OPTION]</a:t>
            </a:r>
          </a:p>
          <a:p>
            <a:r>
              <a:rPr lang="en-IN" b="1" dirty="0"/>
              <a:t>Example :</a:t>
            </a:r>
          </a:p>
          <a:p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3664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who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display the users that are currently logged into your Unix computer 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who [-options] [filename]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691323"/>
              </p:ext>
            </p:extLst>
          </p:nvPr>
        </p:nvGraphicFramePr>
        <p:xfrm>
          <a:off x="131179" y="2726786"/>
          <a:ext cx="8711453" cy="2376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3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Display the time of the last system boot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a line of column headings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all login names, and a count of all logged-on users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all details of current logged in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1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/>
              <a:t>who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1D0202-981D-F345-A525-7CB68DA6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4"/>
          <a:stretch/>
        </p:blipFill>
        <p:spPr>
          <a:xfrm>
            <a:off x="131179" y="863444"/>
            <a:ext cx="8763000" cy="1259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24CD5F-4950-0243-81AF-7BD178A14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37"/>
          <a:stretch/>
        </p:blipFill>
        <p:spPr>
          <a:xfrm>
            <a:off x="131178" y="2747148"/>
            <a:ext cx="8763000" cy="105800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094057"/>
              </p:ext>
            </p:extLst>
          </p:nvPr>
        </p:nvGraphicFramePr>
        <p:xfrm>
          <a:off x="131179" y="2267247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who -b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Display the time of the last system boot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2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/>
              <a:t>who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2E75D-9D73-A347-B60E-A83CB7C9C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99"/>
          <a:stretch/>
        </p:blipFill>
        <p:spPr>
          <a:xfrm>
            <a:off x="131179" y="1343346"/>
            <a:ext cx="8763000" cy="149997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68260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a line of column headings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/>
              <a:t>who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11608D-F809-7C4A-A31D-9F5D12B1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85"/>
          <a:stretch/>
        </p:blipFill>
        <p:spPr>
          <a:xfrm>
            <a:off x="131179" y="1343345"/>
            <a:ext cx="8763000" cy="126848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46247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all login names, and a count of all logged-on users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2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cd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220C6D-FBAC-6444-86EB-BEDBF696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968866"/>
              </p:ext>
            </p:extLst>
          </p:nvPr>
        </p:nvGraphicFramePr>
        <p:xfrm>
          <a:off x="131234" y="863600"/>
          <a:ext cx="87546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92369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7962231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</a:t>
                      </a:r>
                      <a:r>
                        <a:rPr lang="en-IN" sz="2300" baseline="0" dirty="0"/>
                        <a:t> ~</a:t>
                      </a:r>
                      <a:endParaRPr lang="en-IN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Move to users home directory from anywhere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5"/>
          <a:stretch/>
        </p:blipFill>
        <p:spPr>
          <a:xfrm>
            <a:off x="127034" y="1343501"/>
            <a:ext cx="8758800" cy="17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/>
              <a:t>who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D2D87-488B-5F44-A711-77D29D557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96653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92165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all details of current logged in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6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prints the username associated with the current effective user ID.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whoami</a:t>
            </a:r>
            <a:r>
              <a:rPr lang="en-US" dirty="0"/>
              <a:t> [-OPTION]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13790"/>
              </p:ext>
            </p:extLst>
          </p:nvPr>
        </p:nvGraphicFramePr>
        <p:xfrm>
          <a:off x="131179" y="2720499"/>
          <a:ext cx="876300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6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--help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 help message,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--version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version information,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38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8B133B-00FF-314A-A81E-24408DE3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91634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9080">
                  <a:extLst>
                    <a:ext uri="{9D8B030D-6E8A-4147-A177-3AD203B41FA5}">
                      <a16:colId xmlns:a16="http://schemas.microsoft.com/office/drawing/2014/main" val="695621858"/>
                    </a:ext>
                  </a:extLst>
                </a:gridCol>
                <a:gridCol w="6383920">
                  <a:extLst>
                    <a:ext uri="{9D8B030D-6E8A-4147-A177-3AD203B41FA5}">
                      <a16:colId xmlns:a16="http://schemas.microsoft.com/office/drawing/2014/main" val="150414911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--help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 help message,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7550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8CF5A2C-268F-544A-9133-89878B52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3"/>
            <a:ext cx="8763000" cy="3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8B133B-00FF-314A-A81E-24408DE3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84985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6483">
                  <a:extLst>
                    <a:ext uri="{9D8B030D-6E8A-4147-A177-3AD203B41FA5}">
                      <a16:colId xmlns:a16="http://schemas.microsoft.com/office/drawing/2014/main" val="695621858"/>
                    </a:ext>
                  </a:extLst>
                </a:gridCol>
                <a:gridCol w="6476519">
                  <a:extLst>
                    <a:ext uri="{9D8B030D-6E8A-4147-A177-3AD203B41FA5}">
                      <a16:colId xmlns:a16="http://schemas.microsoft.com/office/drawing/2014/main" val="150414911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--version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version information,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7550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8CF5A2C-268F-544A-9133-89878B52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4"/>
            <a:ext cx="8763000" cy="29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b="1" dirty="0">
                <a:latin typeface="+mj-lt"/>
              </a:rPr>
              <a:t> (</a:t>
            </a:r>
            <a:r>
              <a:rPr lang="en-US" sz="4000" b="1" dirty="0" err="1">
                <a:latin typeface="+mj-lt"/>
              </a:rPr>
              <a:t>unix</a:t>
            </a:r>
            <a:r>
              <a:rPr lang="en-US" sz="4000" b="1" dirty="0">
                <a:latin typeface="+mj-lt"/>
              </a:rPr>
              <a:t> name)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Print information about the current 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uname</a:t>
            </a:r>
            <a:r>
              <a:rPr lang="en-US" dirty="0"/>
              <a:t> [-OPTION]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810964"/>
              </p:ext>
            </p:extLst>
          </p:nvPr>
        </p:nvGraphicFramePr>
        <p:xfrm>
          <a:off x="131179" y="2731351"/>
          <a:ext cx="8751795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2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9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kernel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network node hostname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kernel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machine hardware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operating system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61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9638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uname</a:t>
                      </a:r>
                      <a:r>
                        <a:rPr lang="en-US" sz="2300" dirty="0"/>
                        <a:t> -s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the kernel name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38"/>
          <a:stretch/>
        </p:blipFill>
        <p:spPr>
          <a:xfrm>
            <a:off x="131179" y="1343344"/>
            <a:ext cx="8763000" cy="15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8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7928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network node hostname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28"/>
          <a:stretch/>
        </p:blipFill>
        <p:spPr>
          <a:xfrm>
            <a:off x="131179" y="1343346"/>
            <a:ext cx="8763000" cy="10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6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1444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kernel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27"/>
          <a:stretch/>
        </p:blipFill>
        <p:spPr>
          <a:xfrm>
            <a:off x="131179" y="1331771"/>
            <a:ext cx="8763000" cy="10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1624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machine hardware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88"/>
          <a:stretch/>
        </p:blipFill>
        <p:spPr>
          <a:xfrm>
            <a:off x="131179" y="1343346"/>
            <a:ext cx="8763000" cy="10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6352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operating system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07"/>
          <a:stretch/>
        </p:blipFill>
        <p:spPr>
          <a:xfrm>
            <a:off x="131179" y="1343345"/>
            <a:ext cx="8763000" cy="10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cd Command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86"/>
          <a:stretch/>
        </p:blipFill>
        <p:spPr>
          <a:xfrm>
            <a:off x="131234" y="1317860"/>
            <a:ext cx="8763000" cy="1793560"/>
          </a:xfrm>
          <a:prstGeom prst="rect">
            <a:avLst/>
          </a:prstGeom>
          <a:ln w="3175">
            <a:noFill/>
          </a:ln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1D82116-3672-1F46-8AAB-F0A0D3B869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414951"/>
              </p:ext>
            </p:extLst>
          </p:nvPr>
        </p:nvGraphicFramePr>
        <p:xfrm>
          <a:off x="131234" y="875900"/>
          <a:ext cx="8758800" cy="441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4720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7594080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43276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 lab_1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Change from current working directory to lab_1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1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passwd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err="1"/>
              <a:t>passwd</a:t>
            </a:r>
            <a:r>
              <a:rPr lang="en-US" dirty="0"/>
              <a:t> command is used to change the password of a user account.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passwd</a:t>
            </a:r>
            <a:r>
              <a:rPr lang="en-US" dirty="0"/>
              <a:t> [-options] [username]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33"/>
          <a:stretch/>
        </p:blipFill>
        <p:spPr>
          <a:xfrm>
            <a:off x="131179" y="2706631"/>
            <a:ext cx="8651181" cy="12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is used to make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mkdir</a:t>
            </a:r>
            <a:r>
              <a:rPr lang="en-US" dirty="0"/>
              <a:t> [-OPTION] DIRECTORY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860086"/>
              </p:ext>
            </p:extLst>
          </p:nvPr>
        </p:nvGraphicFramePr>
        <p:xfrm>
          <a:off x="131179" y="2710274"/>
          <a:ext cx="8737228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a message for each created directory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No error if existing, make parent directories as needed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control the permissions of new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415033"/>
              </p:ext>
            </p:extLst>
          </p:nvPr>
        </p:nvGraphicFramePr>
        <p:xfrm>
          <a:off x="125620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54155">
                  <a:extLst>
                    <a:ext uri="{9D8B030D-6E8A-4147-A177-3AD203B41FA5}">
                      <a16:colId xmlns:a16="http://schemas.microsoft.com/office/drawing/2014/main" val="1176067102"/>
                    </a:ext>
                  </a:extLst>
                </a:gridCol>
                <a:gridCol w="7104645">
                  <a:extLst>
                    <a:ext uri="{9D8B030D-6E8A-4147-A177-3AD203B41FA5}">
                      <a16:colId xmlns:a16="http://schemas.microsoft.com/office/drawing/2014/main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mkdir</a:t>
                      </a:r>
                      <a:r>
                        <a:rPr lang="en-US" sz="2300" dirty="0"/>
                        <a:t> -v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a message for each created directory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4386328-4C8C-424D-B0A3-93FCC1E3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0" y="1343501"/>
            <a:ext cx="8763000" cy="25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98335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6638">
                  <a:extLst>
                    <a:ext uri="{9D8B030D-6E8A-4147-A177-3AD203B41FA5}">
                      <a16:colId xmlns:a16="http://schemas.microsoft.com/office/drawing/2014/main" val="1176067102"/>
                    </a:ext>
                  </a:extLst>
                </a:gridCol>
                <a:gridCol w="7542162">
                  <a:extLst>
                    <a:ext uri="{9D8B030D-6E8A-4147-A177-3AD203B41FA5}">
                      <a16:colId xmlns:a16="http://schemas.microsoft.com/office/drawing/2014/main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No error if existing, make parent directories as needed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4386328-4C8C-424D-B0A3-93FCC1E3F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9"/>
          <a:stretch/>
        </p:blipFill>
        <p:spPr>
          <a:xfrm>
            <a:off x="131234" y="1343501"/>
            <a:ext cx="8763000" cy="17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395024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90538">
                  <a:extLst>
                    <a:ext uri="{9D8B030D-6E8A-4147-A177-3AD203B41FA5}">
                      <a16:colId xmlns:a16="http://schemas.microsoft.com/office/drawing/2014/main" val="1176067102"/>
                    </a:ext>
                  </a:extLst>
                </a:gridCol>
                <a:gridCol w="7368262">
                  <a:extLst>
                    <a:ext uri="{9D8B030D-6E8A-4147-A177-3AD203B41FA5}">
                      <a16:colId xmlns:a16="http://schemas.microsoft.com/office/drawing/2014/main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control the permissions of new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4386328-4C8C-424D-B0A3-93FCC1E3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4" y="1343501"/>
            <a:ext cx="8763000" cy="2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rmdir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removes empty directories from your filesystem.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rmdir</a:t>
            </a:r>
            <a:r>
              <a:rPr lang="en-US" dirty="0"/>
              <a:t> [-OPTION] DIRECTORY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997773"/>
              </p:ext>
            </p:extLst>
          </p:nvPr>
        </p:nvGraphicFramePr>
        <p:xfrm>
          <a:off x="131179" y="2749703"/>
          <a:ext cx="873722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Remove directory and its ancestors… e.g., ‘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 a/b/c’ is similar to ‘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a/b/c a/b a’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2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rmdir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7B7B6-5058-7B46-B832-ADB16AC2D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27349"/>
            <a:ext cx="8763003" cy="23029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C032D1-A559-7349-83EA-A934B8B6C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887361"/>
            <a:ext cx="8763003" cy="230297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49E53B0-1619-EA4D-8E5D-EC1BBBE64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238921"/>
              </p:ext>
            </p:extLst>
          </p:nvPr>
        </p:nvGraphicFramePr>
        <p:xfrm>
          <a:off x="131183" y="863444"/>
          <a:ext cx="876300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7223">
                  <a:extLst>
                    <a:ext uri="{9D8B030D-6E8A-4147-A177-3AD203B41FA5}">
                      <a16:colId xmlns:a16="http://schemas.microsoft.com/office/drawing/2014/main" val="3235553237"/>
                    </a:ext>
                  </a:extLst>
                </a:gridCol>
                <a:gridCol w="7545779">
                  <a:extLst>
                    <a:ext uri="{9D8B030D-6E8A-4147-A177-3AD203B41FA5}">
                      <a16:colId xmlns:a16="http://schemas.microsoft.com/office/drawing/2014/main" val="1203516724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 err="1"/>
                        <a:t>rmdir</a:t>
                      </a:r>
                      <a:r>
                        <a:rPr lang="en-US" sz="2300" dirty="0"/>
                        <a:t> -p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Remove directory and its ancestors…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e.g., ‘</a:t>
                      </a:r>
                      <a:r>
                        <a:rPr lang="en-US" sz="2300" dirty="0" err="1"/>
                        <a:t>rmdir</a:t>
                      </a:r>
                      <a:r>
                        <a:rPr lang="en-US" sz="2300" dirty="0"/>
                        <a:t> -p a/b/c’ is similar to ‘</a:t>
                      </a:r>
                      <a:r>
                        <a:rPr lang="en-US" sz="2300" dirty="0" err="1"/>
                        <a:t>rmdir</a:t>
                      </a:r>
                      <a:r>
                        <a:rPr lang="en-US" sz="2300" dirty="0"/>
                        <a:t> a/b/c a/b a’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182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46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cp</a:t>
            </a:r>
            <a:r>
              <a:rPr lang="en-US" sz="4000" dirty="0">
                <a:latin typeface="+mj-lt"/>
              </a:rPr>
              <a:t>(copy)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is used to copy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fr-FR" dirty="0"/>
              <a:t>     </a:t>
            </a:r>
            <a:r>
              <a:rPr lang="fr-FR" dirty="0" err="1"/>
              <a:t>cp</a:t>
            </a:r>
            <a:r>
              <a:rPr lang="fr-FR" dirty="0"/>
              <a:t> [option] source destination/directory</a:t>
            </a:r>
            <a:endParaRPr lang="en-US" dirty="0"/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205376"/>
              </p:ext>
            </p:extLst>
          </p:nvPr>
        </p:nvGraphicFramePr>
        <p:xfrm>
          <a:off x="131179" y="2688552"/>
          <a:ext cx="8737227" cy="34540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9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</a:t>
                      </a:r>
                      <a:r>
                        <a:rPr lang="en-US" sz="2000" dirty="0" err="1"/>
                        <a:t>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Interactive - ask before overwrite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-f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Force copy by removing the destination file if needed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Do not overwrite an existing file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-u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Update - copy when source is newer than destination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Make symbolic links instead of copying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Copy directories recursively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/>
                        <a:t>cp</a:t>
                      </a:r>
                      <a:r>
                        <a:rPr lang="en-US" sz="2000" baseline="0" dirty="0"/>
                        <a:t> -v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Print informative messages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146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2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>
                <a:latin typeface="+mj-lt"/>
              </a:rPr>
              <a:t>cp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86ABF-A3AD-6644-84E4-9F64D2A25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>
                <a:latin typeface="+mj-lt"/>
              </a:rPr>
              <a:t>cp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456B25D-FFDD-4A4C-AC74-A2EA9DE9D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159021"/>
              </p:ext>
            </p:extLst>
          </p:nvPr>
        </p:nvGraphicFramePr>
        <p:xfrm>
          <a:off x="131181" y="863444"/>
          <a:ext cx="87552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1355">
                  <a:extLst>
                    <a:ext uri="{9D8B030D-6E8A-4147-A177-3AD203B41FA5}">
                      <a16:colId xmlns:a16="http://schemas.microsoft.com/office/drawing/2014/main" val="1842310436"/>
                    </a:ext>
                  </a:extLst>
                </a:gridCol>
                <a:gridCol w="7613847">
                  <a:extLst>
                    <a:ext uri="{9D8B030D-6E8A-4147-A177-3AD203B41FA5}">
                      <a16:colId xmlns:a16="http://schemas.microsoft.com/office/drawing/2014/main" val="1425463216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cp</a:t>
                      </a:r>
                      <a:r>
                        <a:rPr lang="en-US" sz="2300" dirty="0"/>
                        <a:t>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Interactive - ask before overwrite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37889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1A7AFBB-C463-6C46-AB90-4090D8132F2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4"/>
            <a:ext cx="8762400" cy="23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</a:rPr>
              <a:t>cd Command Example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220C6D-FBAC-6444-86EB-BEDBF696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122707"/>
              </p:ext>
            </p:extLst>
          </p:nvPr>
        </p:nvGraphicFramePr>
        <p:xfrm>
          <a:off x="131234" y="863600"/>
          <a:ext cx="8758800" cy="792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7369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6621431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 ../downloads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If we are currently in  /home/student/documents then we would be placed in /home/student/downloads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59"/>
          <a:stretch/>
        </p:blipFill>
        <p:spPr>
          <a:xfrm>
            <a:off x="127034" y="1656080"/>
            <a:ext cx="8758800" cy="17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8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>
                <a:latin typeface="+mj-lt"/>
              </a:rPr>
              <a:t>cp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A590EF-36F8-D143-8836-4C3B608A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77274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1896082929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120043171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aseline="0" dirty="0" err="1"/>
                        <a:t>cp</a:t>
                      </a:r>
                      <a:r>
                        <a:rPr lang="en-US" sz="2300" baseline="0" dirty="0"/>
                        <a:t> -v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informative messages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39088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B26170-056C-744C-AFCD-D69E9E4DB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7"/>
          <a:stretch/>
        </p:blipFill>
        <p:spPr>
          <a:xfrm>
            <a:off x="131179" y="1343345"/>
            <a:ext cx="8763000" cy="17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>
                <a:latin typeface="+mj-lt"/>
              </a:rPr>
              <a:t>cp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A590EF-36F8-D143-8836-4C3B608A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1327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1896082929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120043171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Make symbolic links instead of copying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39088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B26170-056C-744C-AFCD-D69E9E4DB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>
                <a:latin typeface="+mj-lt"/>
              </a:rPr>
              <a:t>mv(move)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mv command is used to move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fr-FR" dirty="0"/>
              <a:t>     </a:t>
            </a:r>
            <a:r>
              <a:rPr lang="en-IN" dirty="0"/>
              <a:t>mv [-</a:t>
            </a:r>
            <a:r>
              <a:rPr lang="en-IN" i="1" dirty="0"/>
              <a:t>options</a:t>
            </a:r>
            <a:r>
              <a:rPr lang="en-IN" dirty="0"/>
              <a:t>] </a:t>
            </a:r>
            <a:r>
              <a:rPr lang="en-IN" i="1" dirty="0"/>
              <a:t>source</a:t>
            </a:r>
            <a:r>
              <a:rPr lang="en-IN" dirty="0"/>
              <a:t> </a:t>
            </a:r>
            <a:r>
              <a:rPr lang="en-IN" i="1" dirty="0" err="1"/>
              <a:t>dest</a:t>
            </a:r>
            <a:endParaRPr lang="en-US" dirty="0"/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60349"/>
              </p:ext>
            </p:extLst>
          </p:nvPr>
        </p:nvGraphicFramePr>
        <p:xfrm>
          <a:off x="131179" y="2672650"/>
          <a:ext cx="8726040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Interactive prompt before overwrite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-f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Force move by overwriting destination file without prompt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-n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overwrite any existing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-u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Update - move when source is newer than destination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-v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informative messages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mv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677407D-916B-B147-A406-3ADFB626A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" y="842942"/>
            <a:ext cx="8758800" cy="2523392"/>
          </a:xfrm>
        </p:spPr>
      </p:pic>
    </p:spTree>
    <p:extLst>
      <p:ext uri="{BB962C8B-B14F-4D97-AF65-F5344CB8AC3E}">
        <p14:creationId xmlns:p14="http://schemas.microsoft.com/office/powerpoint/2010/main" val="322859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</a:t>
            </a:r>
            <a:r>
              <a:rPr lang="en-US" sz="4000" dirty="0">
                <a:latin typeface="+mj-lt"/>
              </a:rPr>
              <a:t>(remove)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‘</a:t>
            </a:r>
            <a:r>
              <a:rPr lang="en-US" b="1" dirty="0" err="1"/>
              <a:t>rm</a:t>
            </a:r>
            <a:r>
              <a:rPr lang="en-US" dirty="0"/>
              <a:t>’ command is used to delete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rm</a:t>
            </a:r>
            <a:r>
              <a:rPr lang="en-US" dirty="0"/>
              <a:t> [-OPTION] Filename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854127"/>
              </p:ext>
            </p:extLst>
          </p:nvPr>
        </p:nvGraphicFramePr>
        <p:xfrm>
          <a:off x="131179" y="2680599"/>
          <a:ext cx="8726040" cy="2376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Prompt before every removal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Delete a empty directory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Remove directories and their contents recursively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remove the file forcefully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0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C5B46-872D-E141-B1B4-4001C218D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36975"/>
            <a:ext cx="8763000" cy="2517655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1D0EE83-BEB3-9F41-9093-C0CDA7D2F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68928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133880912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212964272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rm</a:t>
                      </a:r>
                      <a:r>
                        <a:rPr lang="en-US" sz="2300" dirty="0"/>
                        <a:t>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Prompt before every removal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8861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530BC7-8FA2-3B4F-8598-93A5CBD5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14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8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cut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cut command extracts a given number of characters or columns from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cut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046132"/>
              </p:ext>
            </p:extLst>
          </p:nvPr>
        </p:nvGraphicFramePr>
        <p:xfrm>
          <a:off x="131179" y="2720704"/>
          <a:ext cx="8726040" cy="28190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Select only the characters from each line as specified in LIST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Select only the bytes from each line as specified in LIST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Cuts the input file using list of field. The default field to be used TAB. The default behavior can be overwritten by use of -d option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Specifies a delimiter to by used as a field. Default field is TAB and this option overwrites this default behavior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12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cut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6AC9D-0E0D-2542-B6A4-151E40D2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0293"/>
          <a:stretch/>
        </p:blipFill>
        <p:spPr>
          <a:xfrm>
            <a:off x="131179" y="1343345"/>
            <a:ext cx="8763000" cy="228621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6D2D59-3259-2F42-A880-1DA423908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7998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4156483970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157414806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cut -c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Select only the characters from each line as specified in LIST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168561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5E14BE6E-21EF-AF41-8E7F-B582FF735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88"/>
          <a:stretch/>
        </p:blipFill>
        <p:spPr>
          <a:xfrm>
            <a:off x="131179" y="3629564"/>
            <a:ext cx="8763000" cy="11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D99C-7595-1040-8178-1525FC16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</a:rPr>
              <a:t>cut Command Example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FDEE1A-F4D0-3447-87F2-4938C617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055666"/>
              </p:ext>
            </p:extLst>
          </p:nvPr>
        </p:nvGraphicFramePr>
        <p:xfrm>
          <a:off x="131763" y="850903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058">
                  <a:extLst>
                    <a:ext uri="{9D8B030D-6E8A-4147-A177-3AD203B41FA5}">
                      <a16:colId xmlns:a16="http://schemas.microsoft.com/office/drawing/2014/main" val="1470395858"/>
                    </a:ext>
                  </a:extLst>
                </a:gridCol>
                <a:gridCol w="7626742">
                  <a:extLst>
                    <a:ext uri="{9D8B030D-6E8A-4147-A177-3AD203B41FA5}">
                      <a16:colId xmlns:a16="http://schemas.microsoft.com/office/drawing/2014/main" val="3377365426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cut -b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Select only the bytes from each line as specified in LIST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8338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28A33F7-347A-A749-9FA6-752B4EE5D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92" b="20812"/>
          <a:stretch/>
        </p:blipFill>
        <p:spPr>
          <a:xfrm>
            <a:off x="131763" y="1330804"/>
            <a:ext cx="8763000" cy="23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D99C-7595-1040-8178-1525FC16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</a:rPr>
              <a:t>cut Command Example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FDEE1A-F4D0-3447-87F2-4938C617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185414"/>
              </p:ext>
            </p:extLst>
          </p:nvPr>
        </p:nvGraphicFramePr>
        <p:xfrm>
          <a:off x="131233" y="863600"/>
          <a:ext cx="9338769" cy="1752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07018">
                  <a:extLst>
                    <a:ext uri="{9D8B030D-6E8A-4147-A177-3AD203B41FA5}">
                      <a16:colId xmlns:a16="http://schemas.microsoft.com/office/drawing/2014/main" val="1470395858"/>
                    </a:ext>
                  </a:extLst>
                </a:gridCol>
                <a:gridCol w="8131751">
                  <a:extLst>
                    <a:ext uri="{9D8B030D-6E8A-4147-A177-3AD203B41FA5}">
                      <a16:colId xmlns:a16="http://schemas.microsoft.com/office/drawing/2014/main" val="3377365426"/>
                    </a:ext>
                  </a:extLst>
                </a:gridCol>
              </a:tblGrid>
              <a:tr h="105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cut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Cuts the input file using list of field. The default field to be used TAB. The default behavior can be overwritten by use of -d option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8338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cut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Specifies a delimiter to by used as a field. Default field is TAB and this option overwrites this default behavior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1517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17B3B9C-0A45-054C-9ACB-FFCDD7E3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" y="2616200"/>
            <a:ext cx="9338768" cy="30183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60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ls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List directory contents.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ls [Options] [</a:t>
            </a:r>
            <a:r>
              <a:rPr lang="en-US" dirty="0" err="1"/>
              <a:t>file|dir</a:t>
            </a:r>
            <a:r>
              <a:rPr lang="en-US" dirty="0"/>
              <a:t>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049237"/>
              </p:ext>
            </p:extLst>
          </p:nvPr>
        </p:nvGraphicFramePr>
        <p:xfrm>
          <a:off x="1714500" y="2953287"/>
          <a:ext cx="8763000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To show long listing information about the file/directory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all files including hidden file starting with '.'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in reverse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Sort by time &amp;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Sort by file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paste command displays the corresponding lines of multiple files side-by-side.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paste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271985"/>
              </p:ext>
            </p:extLst>
          </p:nvPr>
        </p:nvGraphicFramePr>
        <p:xfrm>
          <a:off x="131179" y="2641191"/>
          <a:ext cx="872604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Reuse characters from LIST instead of tabs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one file at a time instead of in parallel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53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BD5FD8-5FBF-1347-88C3-012B388D2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63190"/>
              </p:ext>
            </p:extLst>
          </p:nvPr>
        </p:nvGraphicFramePr>
        <p:xfrm>
          <a:off x="131179" y="863444"/>
          <a:ext cx="640707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3991">
                  <a:extLst>
                    <a:ext uri="{9D8B030D-6E8A-4147-A177-3AD203B41FA5}">
                      <a16:colId xmlns:a16="http://schemas.microsoft.com/office/drawing/2014/main" val="2959009395"/>
                    </a:ext>
                  </a:extLst>
                </a:gridCol>
                <a:gridCol w="5223079">
                  <a:extLst>
                    <a:ext uri="{9D8B030D-6E8A-4147-A177-3AD203B41FA5}">
                      <a16:colId xmlns:a16="http://schemas.microsoft.com/office/drawing/2014/main" val="62595940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Reuse characters from LIST instead of tabs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109661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CE0752-E562-B34B-8E53-641722C1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1343346"/>
            <a:ext cx="6407071" cy="49483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252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8" y="1349444"/>
            <a:ext cx="6673287" cy="47105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BD5FD8-5FBF-1347-88C3-012B388D2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27119"/>
              </p:ext>
            </p:extLst>
          </p:nvPr>
        </p:nvGraphicFramePr>
        <p:xfrm>
          <a:off x="131179" y="863444"/>
          <a:ext cx="8758800" cy="4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0313">
                  <a:extLst>
                    <a:ext uri="{9D8B030D-6E8A-4147-A177-3AD203B41FA5}">
                      <a16:colId xmlns:a16="http://schemas.microsoft.com/office/drawing/2014/main" val="2959009395"/>
                    </a:ext>
                  </a:extLst>
                </a:gridCol>
                <a:gridCol w="7398487">
                  <a:extLst>
                    <a:ext uri="{9D8B030D-6E8A-4147-A177-3AD203B41FA5}">
                      <a16:colId xmlns:a16="http://schemas.microsoft.com/office/drawing/2014/main" val="625959402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one file at a time instead of in parallel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1096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39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more command is a command line utility for viewing the contents of a file or files once screen at a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more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000167"/>
              </p:ext>
            </p:extLst>
          </p:nvPr>
        </p:nvGraphicFramePr>
        <p:xfrm>
          <a:off x="131179" y="3054660"/>
          <a:ext cx="8723780" cy="2118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Clear screen before displaying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-number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Specify how many lines are printed in the screen for a given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Doesn’t display extra blank lines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9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233" y="865581"/>
            <a:ext cx="8758800" cy="3867902"/>
          </a:xfrm>
        </p:spPr>
      </p:pic>
    </p:spTree>
    <p:extLst>
      <p:ext uri="{BB962C8B-B14F-4D97-AF65-F5344CB8AC3E}">
        <p14:creationId xmlns:p14="http://schemas.microsoft.com/office/powerpoint/2010/main" val="39300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" y="1557661"/>
            <a:ext cx="8763001" cy="2076217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EB6C03-C78E-8748-8883-97886412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34390"/>
              </p:ext>
            </p:extLst>
          </p:nvPr>
        </p:nvGraphicFramePr>
        <p:xfrm>
          <a:off x="131234" y="856621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31147">
                  <a:extLst>
                    <a:ext uri="{9D8B030D-6E8A-4147-A177-3AD203B41FA5}">
                      <a16:colId xmlns:a16="http://schemas.microsoft.com/office/drawing/2014/main" val="2802302938"/>
                    </a:ext>
                  </a:extLst>
                </a:gridCol>
                <a:gridCol w="6931853">
                  <a:extLst>
                    <a:ext uri="{9D8B030D-6E8A-4147-A177-3AD203B41FA5}">
                      <a16:colId xmlns:a16="http://schemas.microsoft.com/office/drawing/2014/main" val="186918968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-number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Specify how many lines are printed in the screen for a given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317662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38177FC-622F-3643-956D-AB860B8F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" y="3633878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5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234" y="1327371"/>
            <a:ext cx="7963194" cy="2497909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EB6C03-C78E-8748-8883-97886412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1123"/>
              </p:ext>
            </p:extLst>
          </p:nvPr>
        </p:nvGraphicFramePr>
        <p:xfrm>
          <a:off x="131234" y="847469"/>
          <a:ext cx="7958994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3139">
                  <a:extLst>
                    <a:ext uri="{9D8B030D-6E8A-4147-A177-3AD203B41FA5}">
                      <a16:colId xmlns:a16="http://schemas.microsoft.com/office/drawing/2014/main" val="2802302938"/>
                    </a:ext>
                  </a:extLst>
                </a:gridCol>
                <a:gridCol w="6295855">
                  <a:extLst>
                    <a:ext uri="{9D8B030D-6E8A-4147-A177-3AD203B41FA5}">
                      <a16:colId xmlns:a16="http://schemas.microsoft.com/office/drawing/2014/main" val="18691896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more -c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Clear screen before displaying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317662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6ECB367-FB48-A849-88CC-0152A65C50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/>
          <a:stretch/>
        </p:blipFill>
        <p:spPr>
          <a:xfrm>
            <a:off x="127034" y="3931724"/>
            <a:ext cx="7963194" cy="22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cmp</a:t>
            </a:r>
            <a:r>
              <a:rPr lang="en-US" dirty="0"/>
              <a:t> command in Linux/UNIX is used to compare the two files byte by byte and helps you to find out whether the two files are identical or not. </a:t>
            </a:r>
          </a:p>
          <a:p>
            <a:r>
              <a:rPr lang="en-US" dirty="0"/>
              <a:t>If a difference is found, it reports the byte and line number where the first difference is found.</a:t>
            </a:r>
          </a:p>
          <a:p>
            <a:r>
              <a:rPr lang="en-US" dirty="0"/>
              <a:t>If no differences are found, by default, </a:t>
            </a:r>
            <a:r>
              <a:rPr lang="en-US" dirty="0" err="1"/>
              <a:t>cmp</a:t>
            </a:r>
            <a:r>
              <a:rPr lang="en-US" dirty="0"/>
              <a:t> returns no output.</a:t>
            </a:r>
          </a:p>
          <a:p>
            <a:r>
              <a:rPr lang="en-IN" b="1" dirty="0"/>
              <a:t>Syntax : </a:t>
            </a:r>
          </a:p>
          <a:p>
            <a:pPr marL="457200" lvl="1" indent="0">
              <a:buNone/>
            </a:pPr>
            <a:r>
              <a:rPr lang="en-US" dirty="0" err="1"/>
              <a:t>cmp</a:t>
            </a:r>
            <a:r>
              <a:rPr lang="en-US" dirty="0"/>
              <a:t> [OPTION]... FILE1 [FILE2 [SKIP1 [SKIP2]]]</a:t>
            </a:r>
          </a:p>
          <a:p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4695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6ED9A04-CDEF-5247-B6DF-2C545E46A0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6503425"/>
              </p:ext>
            </p:extLst>
          </p:nvPr>
        </p:nvGraphicFramePr>
        <p:xfrm>
          <a:off x="131179" y="837000"/>
          <a:ext cx="8763000" cy="259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3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Skip a particular number of initial bytes from both the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Do not print anything; only return an exit status indicating whether the files differ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Compare at most LIMIT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byte position and byte value for all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429000"/>
            <a:ext cx="8763000" cy="2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219850"/>
            <a:ext cx="8762999" cy="27518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39141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cmp</a:t>
                      </a:r>
                      <a:r>
                        <a:rPr lang="en-US" sz="2300" dirty="0"/>
                        <a:t> -b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differing bytes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52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7252DDA-30B7-5149-93AD-F5976B1943F8}"/>
              </a:ext>
            </a:extLst>
          </p:cNvPr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pPr marL="0" indent="0">
              <a:buNone/>
            </a:pPr>
            <a:endParaRPr lang="en-IN" sz="1100" b="1" dirty="0"/>
          </a:p>
          <a:p>
            <a:r>
              <a:rPr lang="en-IN" dirty="0"/>
              <a:t>Directory &amp; Files</a:t>
            </a:r>
          </a:p>
          <a:p>
            <a:r>
              <a:rPr lang="en-IN" dirty="0"/>
              <a:t>A read, write, execute permissions for user(root), group and others respectively</a:t>
            </a:r>
          </a:p>
          <a:p>
            <a:r>
              <a:rPr lang="en-IN" dirty="0"/>
              <a:t>A number of links for file / dir.</a:t>
            </a:r>
          </a:p>
          <a:p>
            <a:r>
              <a:rPr lang="en-IN" dirty="0"/>
              <a:t>It specifies owner of the file / dir.</a:t>
            </a:r>
          </a:p>
          <a:p>
            <a:r>
              <a:rPr lang="en-US" dirty="0"/>
              <a:t>It specifies group of the </a:t>
            </a:r>
            <a:r>
              <a:rPr lang="en-IN" dirty="0"/>
              <a:t>file / dir.</a:t>
            </a:r>
          </a:p>
          <a:p>
            <a:r>
              <a:rPr lang="en-IN" dirty="0"/>
              <a:t>It indicates the file / </a:t>
            </a:r>
            <a:r>
              <a:rPr lang="en-IN" dirty="0" err="1"/>
              <a:t>dir</a:t>
            </a:r>
            <a:r>
              <a:rPr lang="en-IN" dirty="0"/>
              <a:t> size in bytes.</a:t>
            </a:r>
          </a:p>
          <a:p>
            <a:r>
              <a:rPr lang="en-IN" dirty="0"/>
              <a:t>It specifies the date and time of the last modification of the file.</a:t>
            </a:r>
          </a:p>
          <a:p>
            <a:r>
              <a:rPr lang="en-IN" dirty="0"/>
              <a:t>It specify name of the file / dir.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ls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14" y="873041"/>
            <a:ext cx="8212085" cy="192859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A2CE34-6B03-1342-BB8B-73B4B170A064}"/>
              </a:ext>
            </a:extLst>
          </p:cNvPr>
          <p:cNvSpPr/>
          <p:nvPr/>
        </p:nvSpPr>
        <p:spPr>
          <a:xfrm>
            <a:off x="6622472" y="873041"/>
            <a:ext cx="734292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EC87A25-2AF4-9F4F-B678-9ABAB3030DF9}"/>
              </a:ext>
            </a:extLst>
          </p:cNvPr>
          <p:cNvSpPr/>
          <p:nvPr/>
        </p:nvSpPr>
        <p:spPr>
          <a:xfrm>
            <a:off x="128589" y="1372111"/>
            <a:ext cx="272260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504668A-A4D0-8744-AF2E-98A29623EF44}"/>
              </a:ext>
            </a:extLst>
          </p:cNvPr>
          <p:cNvSpPr/>
          <p:nvPr/>
        </p:nvSpPr>
        <p:spPr>
          <a:xfrm>
            <a:off x="128588" y="2014731"/>
            <a:ext cx="240244" cy="78690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AC33E0C-46D4-1D43-A7E4-8388B0A8ACC3}"/>
              </a:ext>
            </a:extLst>
          </p:cNvPr>
          <p:cNvSpPr/>
          <p:nvPr/>
        </p:nvSpPr>
        <p:spPr>
          <a:xfrm>
            <a:off x="332735" y="1372111"/>
            <a:ext cx="1171212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2972F19-30B1-AA4F-ABBA-71B499D0E500}"/>
              </a:ext>
            </a:extLst>
          </p:cNvPr>
          <p:cNvSpPr/>
          <p:nvPr/>
        </p:nvSpPr>
        <p:spPr>
          <a:xfrm>
            <a:off x="1579861" y="1372111"/>
            <a:ext cx="272260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7706D98-4325-DE41-9A42-8700B8CB544F}"/>
              </a:ext>
            </a:extLst>
          </p:cNvPr>
          <p:cNvSpPr/>
          <p:nvPr/>
        </p:nvSpPr>
        <p:spPr>
          <a:xfrm>
            <a:off x="1928034" y="1375162"/>
            <a:ext cx="1171211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E96AF9F-73C5-3D42-AFCF-9221B30DFEF1}"/>
              </a:ext>
            </a:extLst>
          </p:cNvPr>
          <p:cNvSpPr/>
          <p:nvPr/>
        </p:nvSpPr>
        <p:spPr>
          <a:xfrm>
            <a:off x="3175158" y="1381129"/>
            <a:ext cx="1171211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DD4D6F2-AE9C-FC40-B288-5A85F8A3E76F}"/>
              </a:ext>
            </a:extLst>
          </p:cNvPr>
          <p:cNvSpPr/>
          <p:nvPr/>
        </p:nvSpPr>
        <p:spPr>
          <a:xfrm>
            <a:off x="4837179" y="1393198"/>
            <a:ext cx="686356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3E7183C-31ED-854F-BE32-8485B6C0FF06}"/>
              </a:ext>
            </a:extLst>
          </p:cNvPr>
          <p:cNvSpPr/>
          <p:nvPr/>
        </p:nvSpPr>
        <p:spPr>
          <a:xfrm>
            <a:off x="5519101" y="1929932"/>
            <a:ext cx="1548963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78C6610-3987-9646-A28D-7C470414C274}"/>
              </a:ext>
            </a:extLst>
          </p:cNvPr>
          <p:cNvSpPr/>
          <p:nvPr/>
        </p:nvSpPr>
        <p:spPr>
          <a:xfrm>
            <a:off x="7104256" y="2462044"/>
            <a:ext cx="1150058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wn' tag wiki - Ask Ubuntu">
            <a:extLst>
              <a:ext uri="{FF2B5EF4-FFF2-40B4-BE49-F238E27FC236}">
                <a16:creationId xmlns:a16="http://schemas.microsoft.com/office/drawing/2014/main" id="{1A870C43-51B3-B04A-A6D4-AAEA711F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36906"/>
            <a:ext cx="4819231" cy="15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5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25" grpId="0" animBg="1"/>
      <p:bldP spid="26" grpId="0" animBg="1"/>
      <p:bldP spid="28" grpId="0" animBg="1"/>
      <p:bldP spid="30" grpId="0" animBg="1"/>
      <p:bldP spid="32" grpId="0" animBg="1"/>
      <p:bldP spid="3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219849"/>
            <a:ext cx="8762999" cy="27518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04261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Skip a particular number of initial bytes from both the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534009"/>
            <a:ext cx="8762999" cy="161988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54963"/>
              </p:ext>
            </p:extLst>
          </p:nvPr>
        </p:nvGraphicFramePr>
        <p:xfrm>
          <a:off x="131179" y="863444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Do not print anything; only return an exit status indicating whether the files differ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90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6" y="1219849"/>
            <a:ext cx="8762997" cy="161988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95310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Compare at most LIMIT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85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219847"/>
            <a:ext cx="8763000" cy="230297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75474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byte position and byte value for all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15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comm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Compare two sorted files line by line.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comm</a:t>
            </a:r>
            <a:r>
              <a:rPr lang="en-US" dirty="0"/>
              <a:t> [OPTION]... FILE1 FILE2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18539"/>
            <a:ext cx="8763000" cy="34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0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comm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375635"/>
              </p:ext>
            </p:extLst>
          </p:nvPr>
        </p:nvGraphicFramePr>
        <p:xfrm>
          <a:off x="131179" y="863444"/>
          <a:ext cx="8799827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1 (lines unique to FILE1)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2 (lines unique to FILE2)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3 (lines that appear in both files)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6107025-171D-4540-A377-4B30F365F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890724"/>
            <a:ext cx="6427595" cy="3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diff</a:t>
            </a:r>
            <a:r>
              <a:rPr lang="en-US" sz="4000" dirty="0">
                <a:latin typeface="+mj-lt"/>
              </a:rPr>
              <a:t>(difference)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is used to display the differences in the files by comparing the files line by line</a:t>
            </a:r>
          </a:p>
          <a:p>
            <a:r>
              <a:rPr lang="en-US" dirty="0"/>
              <a:t>This command analyzes two files and prints the lines that are different. Essentially, it outputs a set of instructions for how to change one file to make it identical to the second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diff [options] File1 File2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508197"/>
              </p:ext>
            </p:extLst>
          </p:nvPr>
        </p:nvGraphicFramePr>
        <p:xfrm>
          <a:off x="131179" y="3495373"/>
          <a:ext cx="872378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5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8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diff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Ignores spacing differences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diff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Ignores case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20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diff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31178" y="4420646"/>
            <a:ext cx="8763000" cy="151763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Special symbols are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: add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 :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 : delete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20073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2718BD-27C9-AC49-AB60-9B4ED0DF71A6}"/>
              </a:ext>
            </a:extLst>
          </p:cNvPr>
          <p:cNvSpPr/>
          <p:nvPr/>
        </p:nvSpPr>
        <p:spPr>
          <a:xfrm>
            <a:off x="131178" y="3345056"/>
            <a:ext cx="388235" cy="23149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dirty="0">
                <a:latin typeface="+mj-lt"/>
              </a:rPr>
              <a:t>(change mode)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chmod</a:t>
            </a:r>
            <a:r>
              <a:rPr lang="en-US" dirty="0"/>
              <a:t> is used to change the permissions of files or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chmod</a:t>
            </a:r>
            <a:r>
              <a:rPr lang="en-US" dirty="0"/>
              <a:t> [reference][operator][mode] file... 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721184"/>
              </p:ext>
            </p:extLst>
          </p:nvPr>
        </p:nvGraphicFramePr>
        <p:xfrm>
          <a:off x="131179" y="2682866"/>
          <a:ext cx="8723782" cy="25979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0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2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owner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file's owner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group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users who are members of the file's group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others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users who are neither the file's owner nor members of the file's group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All three of the above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61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dirty="0">
                <a:latin typeface="+mj-lt"/>
              </a:rPr>
              <a:t>(change mode) 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779C1A-9E4E-9343-91F9-8A57347D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446967"/>
              </p:ext>
            </p:extLst>
          </p:nvPr>
        </p:nvGraphicFramePr>
        <p:xfrm>
          <a:off x="131179" y="863444"/>
          <a:ext cx="8723780" cy="2118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5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8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Operator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Adds the specified modes to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Removes the specified modes from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The modes specified are to be made the exact modes for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816003"/>
              </p:ext>
            </p:extLst>
          </p:nvPr>
        </p:nvGraphicFramePr>
        <p:xfrm>
          <a:off x="131177" y="3167522"/>
          <a:ext cx="8723782" cy="2118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9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Permission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Permission to read the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Permission to write (or delete) the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Permission to execute the file, or, in the case of a directory, search 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6362</TotalTime>
  <Words>8706</Words>
  <Application>Microsoft Office PowerPoint</Application>
  <PresentationFormat>Widescreen</PresentationFormat>
  <Paragraphs>1626</Paragraphs>
  <Slides>217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217</vt:i4>
      </vt:variant>
    </vt:vector>
  </HeadingPairs>
  <TitlesOfParts>
    <vt:vector size="228" baseType="lpstr">
      <vt:lpstr>Courier New</vt:lpstr>
      <vt:lpstr>ZapfDingbatsITC</vt:lpstr>
      <vt:lpstr>Roboto</vt:lpstr>
      <vt:lpstr>Wingdings 3</vt:lpstr>
      <vt:lpstr>Arial</vt:lpstr>
      <vt:lpstr>Calibri</vt:lpstr>
      <vt:lpstr>Roboto Condensed</vt:lpstr>
      <vt:lpstr>Roboto Condensed Light</vt:lpstr>
      <vt:lpstr>Wingdings</vt:lpstr>
      <vt:lpstr>Wingdings 2</vt:lpstr>
      <vt:lpstr>Office Theme</vt:lpstr>
      <vt:lpstr>Unit - 9  Unix Commands  &amp; Shell Script </vt:lpstr>
      <vt:lpstr>PowerPoint Presentation</vt:lpstr>
      <vt:lpstr>cd (Change Directory) Command</vt:lpstr>
      <vt:lpstr>cd Command Example</vt:lpstr>
      <vt:lpstr>cd Command Example</vt:lpstr>
      <vt:lpstr>cd Command Example</vt:lpstr>
      <vt:lpstr>cd Command Example</vt:lpstr>
      <vt:lpstr>ls Command</vt:lpstr>
      <vt:lpstr>ls Command</vt:lpstr>
      <vt:lpstr>ls Command Example</vt:lpstr>
      <vt:lpstr>ls Command Example</vt:lpstr>
      <vt:lpstr>ls Command Example</vt:lpstr>
      <vt:lpstr>man Command</vt:lpstr>
      <vt:lpstr>echo Command</vt:lpstr>
      <vt:lpstr>echo Command Example</vt:lpstr>
      <vt:lpstr>echo Command Example</vt:lpstr>
      <vt:lpstr>cal Command</vt:lpstr>
      <vt:lpstr>cal Command Example</vt:lpstr>
      <vt:lpstr>cal Command Example</vt:lpstr>
      <vt:lpstr>cal Command Example</vt:lpstr>
      <vt:lpstr>cal Command Example</vt:lpstr>
      <vt:lpstr>cal Command Example</vt:lpstr>
      <vt:lpstr>cal Command Example</vt:lpstr>
      <vt:lpstr>date Command</vt:lpstr>
      <vt:lpstr>date Command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clear Command</vt:lpstr>
      <vt:lpstr>clear Command Example</vt:lpstr>
      <vt:lpstr>cat Command</vt:lpstr>
      <vt:lpstr>cat Command</vt:lpstr>
      <vt:lpstr>cat Command</vt:lpstr>
      <vt:lpstr>cat Command Example</vt:lpstr>
      <vt:lpstr>cat Command Example</vt:lpstr>
      <vt:lpstr>cat Command Example</vt:lpstr>
      <vt:lpstr>cat Command Example</vt:lpstr>
      <vt:lpstr>cat Command Example</vt:lpstr>
      <vt:lpstr>cat Command Example</vt:lpstr>
      <vt:lpstr>pwd (Print working directory) Command</vt:lpstr>
      <vt:lpstr>who Command</vt:lpstr>
      <vt:lpstr>who Command Example</vt:lpstr>
      <vt:lpstr>who Command Example</vt:lpstr>
      <vt:lpstr>who Command Example</vt:lpstr>
      <vt:lpstr>who Command Example</vt:lpstr>
      <vt:lpstr>whoami Command</vt:lpstr>
      <vt:lpstr>whoami Command Example</vt:lpstr>
      <vt:lpstr>whoami Command Example</vt:lpstr>
      <vt:lpstr>uname (unix name) Command</vt:lpstr>
      <vt:lpstr>uname Command Example</vt:lpstr>
      <vt:lpstr>uname Command Example</vt:lpstr>
      <vt:lpstr>uname Command Example</vt:lpstr>
      <vt:lpstr>uname Command Example</vt:lpstr>
      <vt:lpstr>uname Command Example</vt:lpstr>
      <vt:lpstr>passwd Command</vt:lpstr>
      <vt:lpstr>mkdir Command</vt:lpstr>
      <vt:lpstr>mkdir Command Example</vt:lpstr>
      <vt:lpstr>mkdir Command Example</vt:lpstr>
      <vt:lpstr>mkdir Command Example</vt:lpstr>
      <vt:lpstr>rmdir Command</vt:lpstr>
      <vt:lpstr>rmdir Command Example</vt:lpstr>
      <vt:lpstr>cp(copy) Command</vt:lpstr>
      <vt:lpstr>cp Command Example</vt:lpstr>
      <vt:lpstr>cp Command Example</vt:lpstr>
      <vt:lpstr>cp Command Example</vt:lpstr>
      <vt:lpstr>cp Command Example</vt:lpstr>
      <vt:lpstr>mv(move) Command</vt:lpstr>
      <vt:lpstr>mv Command Example</vt:lpstr>
      <vt:lpstr>rm(remove) Command</vt:lpstr>
      <vt:lpstr>rm Command Example</vt:lpstr>
      <vt:lpstr>cut Command</vt:lpstr>
      <vt:lpstr>cut Command Example</vt:lpstr>
      <vt:lpstr>cut Command Example</vt:lpstr>
      <vt:lpstr>cut Command Example</vt:lpstr>
      <vt:lpstr>paste Command</vt:lpstr>
      <vt:lpstr>paste Command Example</vt:lpstr>
      <vt:lpstr>paste Command Example</vt:lpstr>
      <vt:lpstr>more Command</vt:lpstr>
      <vt:lpstr>more Command Example</vt:lpstr>
      <vt:lpstr>more Command Example</vt:lpstr>
      <vt:lpstr>more Command Example</vt:lpstr>
      <vt:lpstr>cmp Command</vt:lpstr>
      <vt:lpstr>cmp Command Example</vt:lpstr>
      <vt:lpstr>cmp Command Example</vt:lpstr>
      <vt:lpstr>cmp Command Example</vt:lpstr>
      <vt:lpstr>cmp Command Example</vt:lpstr>
      <vt:lpstr>cmp Command Example</vt:lpstr>
      <vt:lpstr>cmp Command Example</vt:lpstr>
      <vt:lpstr>comm Command</vt:lpstr>
      <vt:lpstr>comm Command Example</vt:lpstr>
      <vt:lpstr>diff(difference) Command</vt:lpstr>
      <vt:lpstr>diff Command Example</vt:lpstr>
      <vt:lpstr>chmod(change mode) Command</vt:lpstr>
      <vt:lpstr>chmod(change mode) Command</vt:lpstr>
      <vt:lpstr>chmod Command Example</vt:lpstr>
      <vt:lpstr>chmod Command Example</vt:lpstr>
      <vt:lpstr>chown(change owner) Command</vt:lpstr>
      <vt:lpstr>chown Command Example</vt:lpstr>
      <vt:lpstr>chgrp(change group) Command</vt:lpstr>
      <vt:lpstr>chgrp Command Example</vt:lpstr>
      <vt:lpstr>chgrp Command Example</vt:lpstr>
      <vt:lpstr>file Command</vt:lpstr>
      <vt:lpstr>file Command Example</vt:lpstr>
      <vt:lpstr>finger Command</vt:lpstr>
      <vt:lpstr>finger Command Example</vt:lpstr>
      <vt:lpstr>finger Command Example</vt:lpstr>
      <vt:lpstr>sleep Command</vt:lpstr>
      <vt:lpstr>sleep Command Example</vt:lpstr>
      <vt:lpstr>ps Command</vt:lpstr>
      <vt:lpstr>ps Command Example</vt:lpstr>
      <vt:lpstr>ps Command Example</vt:lpstr>
      <vt:lpstr>ps Command Example</vt:lpstr>
      <vt:lpstr>kill Command</vt:lpstr>
      <vt:lpstr>kill Command Example</vt:lpstr>
      <vt:lpstr>kill Command Example</vt:lpstr>
      <vt:lpstr>wc Command</vt:lpstr>
      <vt:lpstr>wc Command Example</vt:lpstr>
      <vt:lpstr>wc Command Example</vt:lpstr>
      <vt:lpstr>ln Command</vt:lpstr>
      <vt:lpstr>ln Command Example</vt:lpstr>
      <vt:lpstr>ln Command Example</vt:lpstr>
      <vt:lpstr>nl Command</vt:lpstr>
      <vt:lpstr>nl Command Example</vt:lpstr>
      <vt:lpstr>nl Command Example</vt:lpstr>
      <vt:lpstr>nl Command Example</vt:lpstr>
      <vt:lpstr>nl Command Example</vt:lpstr>
      <vt:lpstr>head Command</vt:lpstr>
      <vt:lpstr>head Command Example</vt:lpstr>
      <vt:lpstr>head Command Example</vt:lpstr>
      <vt:lpstr>head Command Example</vt:lpstr>
      <vt:lpstr>head Command Example</vt:lpstr>
      <vt:lpstr>tail Command</vt:lpstr>
      <vt:lpstr>tail Command Example</vt:lpstr>
      <vt:lpstr>tail Command Example</vt:lpstr>
      <vt:lpstr>tail Command Example</vt:lpstr>
      <vt:lpstr>sort Command</vt:lpstr>
      <vt:lpstr>sort Command Example</vt:lpstr>
      <vt:lpstr>sort Command Example</vt:lpstr>
      <vt:lpstr>sort Command Example</vt:lpstr>
      <vt:lpstr>sort Command Example</vt:lpstr>
      <vt:lpstr>sort Command Example</vt:lpstr>
      <vt:lpstr>find Command</vt:lpstr>
      <vt:lpstr>find Command Example</vt:lpstr>
      <vt:lpstr>find Command Example</vt:lpstr>
      <vt:lpstr>find Command Example</vt:lpstr>
      <vt:lpstr>find Command Example</vt:lpstr>
      <vt:lpstr>find Command Example</vt:lpstr>
      <vt:lpstr>uniq Command</vt:lpstr>
      <vt:lpstr>uniq Command Example</vt:lpstr>
      <vt:lpstr>uniq Command Example</vt:lpstr>
      <vt:lpstr>uniq Command Example</vt:lpstr>
      <vt:lpstr>grep Command</vt:lpstr>
      <vt:lpstr>grep Command Example</vt:lpstr>
      <vt:lpstr>grep Command Example</vt:lpstr>
      <vt:lpstr>grep Command Example</vt:lpstr>
      <vt:lpstr>grep Command Example</vt:lpstr>
      <vt:lpstr>grep Command Example</vt:lpstr>
      <vt:lpstr>grep Command Example</vt:lpstr>
      <vt:lpstr>grep Command Example</vt:lpstr>
      <vt:lpstr>pipe (|) Command</vt:lpstr>
      <vt:lpstr>pipe Command Example</vt:lpstr>
      <vt:lpstr>pipe Command Example</vt:lpstr>
      <vt:lpstr>pipe Command Example</vt:lpstr>
      <vt:lpstr>tr(translate) Command</vt:lpstr>
      <vt:lpstr>tr(translate) Command</vt:lpstr>
      <vt:lpstr>tr Command Example</vt:lpstr>
      <vt:lpstr>tr Command Example</vt:lpstr>
      <vt:lpstr>tr Command Example</vt:lpstr>
      <vt:lpstr>tr Command Example</vt:lpstr>
      <vt:lpstr>tr Command Example</vt:lpstr>
      <vt:lpstr>tr Command Example</vt:lpstr>
      <vt:lpstr>history Command</vt:lpstr>
      <vt:lpstr>history Command Example</vt:lpstr>
      <vt:lpstr>write Command</vt:lpstr>
      <vt:lpstr>write Command Example</vt:lpstr>
      <vt:lpstr>wall Command</vt:lpstr>
      <vt:lpstr>wall Command Example</vt:lpstr>
      <vt:lpstr>Shell Script</vt:lpstr>
      <vt:lpstr>Shell Script</vt:lpstr>
      <vt:lpstr>Shell Script - Cont.…</vt:lpstr>
      <vt:lpstr>Steps to write and execute a shell script</vt:lpstr>
      <vt:lpstr>Shell Variables</vt:lpstr>
      <vt:lpstr>User input in Shell Script</vt:lpstr>
      <vt:lpstr>Operators</vt:lpstr>
      <vt:lpstr>Operators</vt:lpstr>
      <vt:lpstr>Operators</vt:lpstr>
      <vt:lpstr>Operators</vt:lpstr>
      <vt:lpstr>Arithmetic Operator Example (e.g. a=10, b=20)</vt:lpstr>
      <vt:lpstr>Relational Operator Example (e.g. a=10, b=20)</vt:lpstr>
      <vt:lpstr>Boolean Operator Example (e.g. a=10, b=20)</vt:lpstr>
      <vt:lpstr>String Operator Example (e.g. a=“abc”, b=“efg”)</vt:lpstr>
      <vt:lpstr>expr Command</vt:lpstr>
      <vt:lpstr>if Statement</vt:lpstr>
      <vt:lpstr>if Statement</vt:lpstr>
      <vt:lpstr>if…else Statement</vt:lpstr>
      <vt:lpstr>Nested if-else-fi  Statement</vt:lpstr>
      <vt:lpstr>if-else-if ladder </vt:lpstr>
      <vt:lpstr>if-else-if ladder Example</vt:lpstr>
      <vt:lpstr>case Structure</vt:lpstr>
      <vt:lpstr>Repetition Constructs</vt:lpstr>
      <vt:lpstr>while loop</vt:lpstr>
      <vt:lpstr>until loop</vt:lpstr>
      <vt:lpstr>for loop using “in” and list of values</vt:lpstr>
      <vt:lpstr>for loop using C like Syntax</vt:lpstr>
      <vt:lpstr>select loop</vt:lpstr>
      <vt:lpstr>select loop Example</vt:lpstr>
      <vt:lpstr>Break and Continue Statement</vt:lpstr>
      <vt:lpstr>Break and Continue Statement</vt:lpstr>
      <vt:lpstr>echo and printf Command</vt:lpstr>
      <vt:lpstr>Average of 4 numbers using bc Command  </vt:lpstr>
      <vt:lpstr>Division using bc Command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firoz sherasiya</cp:lastModifiedBy>
  <cp:revision>629</cp:revision>
  <cp:lastPrinted>2021-02-05T02:25:01Z</cp:lastPrinted>
  <dcterms:created xsi:type="dcterms:W3CDTF">2020-05-01T05:09:15Z</dcterms:created>
  <dcterms:modified xsi:type="dcterms:W3CDTF">2024-12-04T04:28:50Z</dcterms:modified>
</cp:coreProperties>
</file>